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6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namu.wiki/w/%ED%98%84%EB%8C%80%EC%9C%84%EC%95%84" TargetMode="External"/><Relationship Id="rId3" Type="http://schemas.openxmlformats.org/officeDocument/2006/relationships/hyperlink" Target="https://namu.wiki/w/%ED%98%84%EB%8C%80%EB%A1%9C%ED%85%9C" TargetMode="External"/><Relationship Id="rId4" Type="http://schemas.openxmlformats.org/officeDocument/2006/relationships/hyperlink" Target="https://namu.wiki/w/%ED%98%84%EB%8C%80%EB%B9%84%EC%95%A4%EC%A7%80%EC%8A%A4%ED%8B%B8" TargetMode="External"/><Relationship Id="rId9" Type="http://schemas.openxmlformats.org/officeDocument/2006/relationships/hyperlink" Target="https://namu.wiki/w/%ED%9A%A8%EC%84%B1%EC%A4%91%EA%B3%B5%EC%97%85" TargetMode="External"/><Relationship Id="rId5" Type="http://schemas.openxmlformats.org/officeDocument/2006/relationships/hyperlink" Target="https://namu.wiki/w/LG%EC%A0%84%EC%9E%90" TargetMode="External"/><Relationship Id="rId6" Type="http://schemas.openxmlformats.org/officeDocument/2006/relationships/hyperlink" Target="https://namu.wiki/w/%ED%95%9C%ED%99%94%EC%97%90%EC%96%B4%EB%A1%9C%EC%8A%A4%ED%8E%98%EC%9D%B4%EC%8A%A4" TargetMode="External"/><Relationship Id="rId7" Type="http://schemas.openxmlformats.org/officeDocument/2006/relationships/hyperlink" Target="https://namu.wiki/w/%EB%91%90%EC%82%B0%EC%A4%91%EA%B3%B5%EC%97%85" TargetMode="External"/><Relationship Id="rId8" Type="http://schemas.openxmlformats.org/officeDocument/2006/relationships/hyperlink" Target="https://namu.wiki/w/%EB%91%90%EC%82%B0%EC%9D%B8%ED%94%84%EB%9D%BC%EC%BD%94%EC%96%B4" TargetMode="Externa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c50cfcc58_2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Google Shape;114;g1c50cfcc58_2_10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e3d7a285f6_3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e3d7a285f6_3_9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e3d7a285f6_3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e3d7a285f6_3_139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ge3d7a285f6_5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스케일</a:t>
            </a:r>
            <a:r>
              <a:rPr lang="en"/>
              <a:t>바 설명하기 - 초록색일수록 버거지수 높음, 붉은 색일수록 버거지수 낮음, 인구소멸 지역 간단히</a:t>
            </a:r>
            <a:endParaRPr/>
          </a:p>
        </p:txBody>
      </p:sp>
      <p:sp>
        <p:nvSpPr>
          <p:cNvPr id="289" name="Google Shape;289;ge3d7a285f6_5_16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e3d7074706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e3d7074706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</a:t>
            </a:r>
            <a:r>
              <a:rPr lang="en"/>
              <a:t>당 지역내총생산과 지역총소득에서는 상관관계 낮음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1인당 개인소득과 민간소비, 인구, 인구밀도에서는 어느 정도의 상관관계 존재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시군구를 통해서도 확인해보자 (다음 슬라이드로)</a:t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e3d7074706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e3d7074706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시군구</a:t>
            </a:r>
            <a:r>
              <a:rPr lang="en"/>
              <a:t>별  </a:t>
            </a:r>
            <a:r>
              <a:rPr lang="en"/>
              <a:t>인구수</a:t>
            </a:r>
            <a:r>
              <a:rPr lang="en"/>
              <a:t>와 인구밀도에서 어느 정도의 상관관계를 기대했지만, 그렇게 보이지는 않는다.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6년전과 비교하였을 때 수치적으로 낮아진 것을 확인할 수 있음 (0.615 → 0.6)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6년 전과 어떤 변화가 있었던 것일까? 브랜드별 매장수 확인 (다음 슬라이드로)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ge3d7a285f6_5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과거 두산이 운영하던 유산 때문인지? </a:t>
            </a:r>
            <a:endParaRPr/>
          </a:p>
        </p:txBody>
      </p:sp>
      <p:sp>
        <p:nvSpPr>
          <p:cNvPr id="323" name="Google Shape;323;ge3d7a285f6_5_27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e3d7074706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링크 기사 내용 : “</a:t>
            </a:r>
            <a:r>
              <a:rPr lang="en" sz="1100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주요 상권 이외의 지역에서도 드라이브스루 매장과 배달 서비스를 계속 확대해 고객 편의성과 접근성을 높임" → 버거지수 분포의 변화가 있을 수 있음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6년전 - 버거킹: 194, KFC : 188,  맥도날드: 402, 롯데리아:1292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현재(2021,07.06)  - 버거킹: 410, KFC: 187, 맥도날드: 405, 롯데리아 :1294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ge3d7074706_0_3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e3d7074706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6년전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버거킹: 194 KFC : 188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Mcdonalds</a:t>
            </a:r>
            <a:r>
              <a:rPr lang="en" sz="1200">
                <a:solidFill>
                  <a:schemeClr val="dk1"/>
                </a:solidFill>
              </a:rPr>
              <a:t> : 402 롯데리아:1292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현재(2021,07.06)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버거킹: 410 KFC: 187 </a:t>
            </a:r>
            <a:r>
              <a:rPr lang="en" sz="1200">
                <a:solidFill>
                  <a:schemeClr val="dk1"/>
                </a:solidFill>
                <a:highlight>
                  <a:schemeClr val="lt1"/>
                </a:highlight>
              </a:rPr>
              <a:t>Mcdonalds</a:t>
            </a:r>
            <a:r>
              <a:rPr lang="en" sz="1200">
                <a:solidFill>
                  <a:schemeClr val="dk1"/>
                </a:solidFill>
              </a:rPr>
              <a:t>: 405 롯데리아 :1294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KFC :버거킹 = 74.1   (6년전 79.4)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맥도날드: 버거킹 = 83.2 (6년전 66.6)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맥도날드 : KFC =74.4(6년전 75.7)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 : 버거킹 = 78.7 (6년전 50.2) 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 : KFC = 56.6 (6년전 61.8)  롯데리아 : 맥도날드 =75(6년전 78.9)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롯데리아와 KFC를 제외하고는 매장간 연관성이 높게 나오는데,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타 브랜드는 6년전과 매장수가 별 차이가 없지만 버거킹이 가맹사업을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적극적으로 추진하면서 나타난 현상으로 보임.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버거킹의 수가 늘어나면서 버거킹이 롯데리아와 맥도날드처럼 비교적 인구밀도가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적은 곳에도 진출한 것으로 보이고, 그 때문에 상당히 유사한 관계가 있는것으로 나타남.</a:t>
            </a:r>
            <a:endParaRPr/>
          </a:p>
        </p:txBody>
      </p:sp>
      <p:sp>
        <p:nvSpPr>
          <p:cNvPr id="350" name="Google Shape;350;ge3d7074706_0_194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e2b0b02fa7_8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e2b0b02fa7_8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e3d707470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e3d707470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경상남</a:t>
            </a:r>
            <a:r>
              <a:rPr lang="en"/>
              <a:t>도 창원시에 대한 해석 (slack 참고)</a:t>
            </a:r>
            <a:endParaRPr/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" sz="1150">
                <a:solidFill>
                  <a:schemeClr val="dk1"/>
                </a:solidFill>
              </a:rPr>
              <a:t>현대자동차그룹계열사들(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현대위아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현대로템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현대비앤지스틸</a:t>
            </a:r>
            <a:r>
              <a:rPr lang="en" sz="1150">
                <a:solidFill>
                  <a:schemeClr val="dk1"/>
                </a:solidFill>
              </a:rPr>
              <a:t>),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LG전자</a:t>
            </a:r>
            <a:r>
              <a:rPr lang="en" sz="1150">
                <a:solidFill>
                  <a:schemeClr val="dk1"/>
                </a:solidFill>
              </a:rPr>
              <a:t>,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한화에어로스페이스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두산중공업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두산인프라코어</a:t>
            </a:r>
            <a:r>
              <a:rPr lang="en" sz="1150">
                <a:solidFill>
                  <a:schemeClr val="dk1"/>
                </a:solidFill>
              </a:rPr>
              <a:t>, </a:t>
            </a:r>
            <a:r>
              <a:rPr lang="en" sz="1150">
                <a:solidFill>
                  <a:schemeClr val="dk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효성중공업</a:t>
            </a:r>
            <a:r>
              <a:rPr lang="en" sz="1150">
                <a:solidFill>
                  <a:schemeClr val="dk1"/>
                </a:solidFill>
              </a:rPr>
              <a:t> 처럼 생산직 일자리가 많았어서 인구도 많고 버거매장도 다 많은거였더라고요. </a:t>
            </a:r>
            <a:endParaRPr sz="1150">
              <a:solidFill>
                <a:schemeClr val="dk1"/>
              </a:solidFill>
            </a:endParaRPr>
          </a:p>
          <a:p>
            <a:pPr indent="-301625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50"/>
              <a:buChar char="-"/>
            </a:pPr>
            <a:r>
              <a:rPr lang="en" sz="1150">
                <a:solidFill>
                  <a:schemeClr val="dk1"/>
                </a:solidFill>
              </a:rPr>
              <a:t>그리고 최근에 주변 신도시들이 개발되면서 인구가 빠지는데, 생산직이 자동화 때문에 많이 대체되면서 주중에 다니는 사람들도 적다보니 버거킹이랑 맥도날드는 빨리 줄어들었고 kfc는 잠깐 들어왔다 나가고 그러면서 롯데리아가 상대적으로 덜 줄어들어서 버거지수 낮게 형성된거 같아요!!</a:t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g1c50cfcc58_2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g1c50cfcc58_2_127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e3d7074706_0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e3d7074706_0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e3d7074706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e3d7074706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e3d7074706_0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e3d7074706_0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50"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e3d7a285f6_2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ge3d7a285f6_2_6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e2b0b02fa7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e2b0b02fa7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서울 서초구, 강남구,중구, 종로구는 인구밀도에 비해 버거지수 높은 곳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경기도 수원,용인, 고양, 경남 창원은 인구밀도에 비해 버거지수 낮은 곳</a:t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-"/>
            </a:pPr>
            <a:r>
              <a:rPr lang="en" sz="1000">
                <a:solidFill>
                  <a:schemeClr val="dk1"/>
                </a:solidFill>
              </a:rPr>
              <a:t>경남 창원은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현대자동차그룹계열사들(현대위아, 현대로템, 현대비앤지스틸), LG전자, 두산인프라코어, 한화에어로스페이스, 효성중공업 같이 2차 산업에 종사하시는 생산직 일자리가 많아 인구도 많고 버거매장수도 모든 매장이 많았다.  그러나 최근에 주변 신도시들이 개발되면서 인구가 빠지는데</a:t>
            </a:r>
            <a:r>
              <a:rPr lang="en" sz="1000">
                <a:solidFill>
                  <a:srgbClr val="3F3F3F"/>
                </a:solidFill>
                <a:highlight>
                  <a:schemeClr val="lt1"/>
                </a:highlight>
              </a:rPr>
              <a:t>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생산 직종의 자동화 때문에 인력이 많이 대체되면서 주중에 다니는 사람들도 줄어들어 버거킹이랑 맥도날드의 매장수는 빨리 줄어들었고, KFC 매장들은 잠깐 입점했다 나갔고, 그러면서</a:t>
            </a:r>
            <a:r>
              <a:rPr lang="en" sz="1000">
                <a:solidFill>
                  <a:srgbClr val="3F3F3F"/>
                </a:solidFill>
                <a:highlight>
                  <a:schemeClr val="lt1"/>
                </a:highlight>
              </a:rPr>
              <a:t> </a:t>
            </a:r>
            <a:r>
              <a:rPr lang="en" sz="1000">
                <a:solidFill>
                  <a:srgbClr val="1D1C1D"/>
                </a:solidFill>
                <a:highlight>
                  <a:schemeClr val="lt1"/>
                </a:highlight>
              </a:rPr>
              <a:t>롯데리아 매장수가 상대적으로 덜 줄어들어  버거지수가 낮게 형성되었다. 따라서, 이후에는 버거지수가  원점으로 수렴할 것으로 보이며, 현재 상태를 outlier로 판단 할 수 있음.</a:t>
            </a:r>
            <a:endParaRPr sz="1000">
              <a:solidFill>
                <a:srgbClr val="1D1C1D"/>
              </a:solidFill>
              <a:highlight>
                <a:schemeClr val="lt1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  <a:p>
            <a:pPr indent="-2921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Char char="★"/>
            </a:pPr>
            <a:r>
              <a:rPr lang="en" sz="1000">
                <a:solidFill>
                  <a:schemeClr val="dk1"/>
                </a:solidFill>
              </a:rPr>
              <a:t>버거지수가 처음 생각했던 인구밀도 관련 경제지표보다는 유동인구 관련 경제지표와 더 관련있다고 판단함.</a:t>
            </a:r>
            <a:endParaRPr sz="100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e3d7074706_0_2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e3d7074706_0_2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e2b0b02fa7_8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6" name="Google Shape;426;ge2b0b02fa7_8_35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e3d7a285f6_2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e3d7a285f6_2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3d7a285f6_2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2" name="Google Shape;152;ge3d7a285f6_2_48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1c50cfcc58_2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경제지표로서</a:t>
            </a:r>
            <a:r>
              <a:rPr lang="en"/>
              <a:t>의 버거지수와 우리가 다루고자 하는 버거지수가 차이가 있다는 점을 강조했으면 좋겠다!</a:t>
            </a:r>
            <a:endParaRPr/>
          </a:p>
        </p:txBody>
      </p:sp>
      <p:sp>
        <p:nvSpPr>
          <p:cNvPr id="157" name="Google Shape;157;g1c50cfcc58_2_66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e3d5fd1e43_2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Google Shape;174;ge3d5fd1e43_2_12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e3d7a285f6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7" name="Google Shape;187;ge3d7a285f6_2_5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1c50cfcc58_2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위</a:t>
            </a:r>
            <a:r>
              <a:rPr lang="en"/>
              <a:t>치 정보 예시들기 예) 성수역 1번 출구 앞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롯데리아 홈페이지 차단 urllib → request + 헤더 사용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-"/>
            </a:pPr>
            <a:r>
              <a:rPr lang="en"/>
              <a:t>수집 데이터 예시</a:t>
            </a:r>
            <a:endParaRPr/>
          </a:p>
        </p:txBody>
      </p:sp>
      <p:sp>
        <p:nvSpPr>
          <p:cNvPr id="192" name="Google Shape;192;g1c50cfcc58_2_188:notes"/>
          <p:cNvSpPr/>
          <p:nvPr>
            <p:ph idx="2" type="sldImg"/>
          </p:nvPr>
        </p:nvSpPr>
        <p:spPr>
          <a:xfrm>
            <a:off x="1143225" y="685800"/>
            <a:ext cx="457222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e3d7a285f6_0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ge3d7a285f6_0_50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e3d7a285f6_1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e3d7a285f6_1_3:notes"/>
          <p:cNvSpPr/>
          <p:nvPr>
            <p:ph idx="2" type="sldImg"/>
          </p:nvPr>
        </p:nvSpPr>
        <p:spPr>
          <a:xfrm>
            <a:off x="1143225" y="685800"/>
            <a:ext cx="4572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g"/><Relationship Id="rId3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 Slide layout">
  <p:cSld name="Cover Slide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6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2"/>
          <p:cNvSpPr txBox="1"/>
          <p:nvPr>
            <p:ph type="title"/>
          </p:nvPr>
        </p:nvSpPr>
        <p:spPr>
          <a:xfrm>
            <a:off x="3497075" y="1569375"/>
            <a:ext cx="3869700" cy="129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/>
            </a:lvl9pPr>
          </a:lstStyle>
          <a:p/>
        </p:txBody>
      </p:sp>
      <p:sp>
        <p:nvSpPr>
          <p:cNvPr id="8" name="Google Shape;8;p2"/>
          <p:cNvSpPr txBox="1"/>
          <p:nvPr>
            <p:ph idx="1" type="subTitle"/>
          </p:nvPr>
        </p:nvSpPr>
        <p:spPr>
          <a:xfrm>
            <a:off x="3497075" y="2794800"/>
            <a:ext cx="3841200" cy="666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/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pic>
        <p:nvPicPr>
          <p:cNvPr id="9" name="Google Shape;9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1292542">
            <a:off x="830525" y="2541700"/>
            <a:ext cx="2553999" cy="25539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7_Images and Contents Layout">
  <p:cSld name="7_Images and Contents Layout">
    <p:bg>
      <p:bgPr>
        <a:solidFill>
          <a:srgbClr val="FD290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1"/>
          <p:cNvSpPr txBox="1"/>
          <p:nvPr>
            <p:ph type="title"/>
          </p:nvPr>
        </p:nvSpPr>
        <p:spPr>
          <a:xfrm>
            <a:off x="14533" y="3350877"/>
            <a:ext cx="909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2" name="Google Shape;62;p11"/>
          <p:cNvSpPr txBox="1"/>
          <p:nvPr>
            <p:ph idx="1" type="subTitle"/>
          </p:nvPr>
        </p:nvSpPr>
        <p:spPr>
          <a:xfrm>
            <a:off x="0" y="3945670"/>
            <a:ext cx="91083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63" name="Google Shape;63;p11"/>
          <p:cNvSpPr/>
          <p:nvPr>
            <p:ph idx="2" type="pic"/>
          </p:nvPr>
        </p:nvSpPr>
        <p:spPr>
          <a:xfrm>
            <a:off x="0" y="0"/>
            <a:ext cx="9144000" cy="2571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4" name="Google Shape;64;p11"/>
          <p:cNvSpPr/>
          <p:nvPr>
            <p:ph idx="3" type="pic"/>
          </p:nvPr>
        </p:nvSpPr>
        <p:spPr>
          <a:xfrm>
            <a:off x="3869922" y="1869672"/>
            <a:ext cx="1404300" cy="1404300"/>
          </a:xfrm>
          <a:prstGeom prst="ellipse">
            <a:avLst/>
          </a:prstGeom>
          <a:solidFill>
            <a:schemeClr val="lt1"/>
          </a:solidFill>
          <a:ln cap="flat" cmpd="sng" w="889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Images and Contents Layout">
  <p:cSld name="5_Images and Contents Layout">
    <p:bg>
      <p:bgPr>
        <a:solidFill>
          <a:srgbClr val="FDDD06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2"/>
          <p:cNvSpPr/>
          <p:nvPr/>
        </p:nvSpPr>
        <p:spPr>
          <a:xfrm>
            <a:off x="3995738" y="243024"/>
            <a:ext cx="3672600" cy="15366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7" name="Google Shape;67;p12"/>
          <p:cNvSpPr/>
          <p:nvPr>
            <p:ph idx="2" type="pic"/>
          </p:nvPr>
        </p:nvSpPr>
        <p:spPr>
          <a:xfrm>
            <a:off x="0" y="0"/>
            <a:ext cx="3995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0_Images and Contents Layout">
  <p:cSld name="10_Images and Contents Layout">
    <p:bg>
      <p:bgPr>
        <a:solidFill>
          <a:srgbClr val="FD2906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7512" y="411510"/>
            <a:ext cx="3800100" cy="20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3"/>
          <p:cNvSpPr/>
          <p:nvPr>
            <p:ph idx="2" type="pic"/>
          </p:nvPr>
        </p:nvSpPr>
        <p:spPr>
          <a:xfrm>
            <a:off x="5306628" y="546615"/>
            <a:ext cx="2522100" cy="164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71" name="Google Shape;71;p1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667512" y="2643758"/>
            <a:ext cx="3800100" cy="2082300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3"/>
          <p:cNvSpPr/>
          <p:nvPr>
            <p:ph idx="3" type="pic"/>
          </p:nvPr>
        </p:nvSpPr>
        <p:spPr>
          <a:xfrm>
            <a:off x="5306628" y="2778863"/>
            <a:ext cx="2522100" cy="16404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Basic Layout">
  <p:cSld name="3_Basic Layout">
    <p:bg>
      <p:bgPr>
        <a:solidFill>
          <a:schemeClr val="lt1"/>
        </a:solidFill>
      </p:bgPr>
    </p:bg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74" name="Google Shape;74;p14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5" name="Google Shape;75;p14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4"/>
          <p:cNvSpPr/>
          <p:nvPr>
            <p:ph idx="2" type="pic"/>
          </p:nvPr>
        </p:nvSpPr>
        <p:spPr>
          <a:xfrm>
            <a:off x="2830160" y="1437038"/>
            <a:ext cx="3254100" cy="18999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7" name="Google Shape;77;p14"/>
          <p:cNvSpPr txBox="1"/>
          <p:nvPr>
            <p:ph type="title"/>
          </p:nvPr>
        </p:nvSpPr>
        <p:spPr>
          <a:xfrm>
            <a:off x="22171" y="100325"/>
            <a:ext cx="908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78" name="Google Shape;78;p14"/>
          <p:cNvSpPr txBox="1"/>
          <p:nvPr>
            <p:ph idx="1" type="subTitle"/>
          </p:nvPr>
        </p:nvSpPr>
        <p:spPr>
          <a:xfrm>
            <a:off x="7650" y="730949"/>
            <a:ext cx="91005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9_Images and Contents Layout">
  <p:cSld name="9_Images and Contents Layout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5"/>
          <p:cNvSpPr/>
          <p:nvPr>
            <p:ph idx="2" type="pic"/>
          </p:nvPr>
        </p:nvSpPr>
        <p:spPr>
          <a:xfrm>
            <a:off x="-1" y="0"/>
            <a:ext cx="4536000" cy="295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1" name="Google Shape;81;p15"/>
          <p:cNvSpPr/>
          <p:nvPr>
            <p:ph idx="3" type="pic"/>
          </p:nvPr>
        </p:nvSpPr>
        <p:spPr>
          <a:xfrm>
            <a:off x="4608000" y="0"/>
            <a:ext cx="4536000" cy="29520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2" name="Google Shape;82;p15"/>
          <p:cNvSpPr/>
          <p:nvPr/>
        </p:nvSpPr>
        <p:spPr>
          <a:xfrm>
            <a:off x="0" y="3003550"/>
            <a:ext cx="9144000" cy="2139900"/>
          </a:xfrm>
          <a:prstGeom prst="rect">
            <a:avLst/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Images and Contents Layout">
  <p:cSld name="3_Images and Contents Layout">
    <p:bg>
      <p:bgPr>
        <a:solidFill>
          <a:srgbClr val="FD2906"/>
        </a:solid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D:\Fullppt\PNG이미지\핸드폰2.png" id="84" name="Google Shape;84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156176" y="1361102"/>
            <a:ext cx="2808300" cy="3400800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6"/>
          <p:cNvSpPr/>
          <p:nvPr>
            <p:ph idx="2" type="pic"/>
          </p:nvPr>
        </p:nvSpPr>
        <p:spPr>
          <a:xfrm>
            <a:off x="6840823" y="1499618"/>
            <a:ext cx="1619700" cy="25017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6" name="Google Shape;86;p16"/>
          <p:cNvSpPr/>
          <p:nvPr>
            <p:ph idx="3" type="pic"/>
          </p:nvPr>
        </p:nvSpPr>
        <p:spPr>
          <a:xfrm>
            <a:off x="5688695" y="1783624"/>
            <a:ext cx="1619700" cy="25017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p16"/>
          <p:cNvSpPr txBox="1"/>
          <p:nvPr>
            <p:ph type="title"/>
          </p:nvPr>
        </p:nvSpPr>
        <p:spPr>
          <a:xfrm>
            <a:off x="14533" y="100325"/>
            <a:ext cx="90933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0" y="730949"/>
            <a:ext cx="9108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6_Images and Contents Layout">
  <p:cSld name="6_Images and Contents Layout">
    <p:bg>
      <p:bgPr>
        <a:solidFill>
          <a:srgbClr val="FD2906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/>
          <p:nvPr>
            <p:ph idx="2" type="pic"/>
          </p:nvPr>
        </p:nvSpPr>
        <p:spPr>
          <a:xfrm>
            <a:off x="0" y="0"/>
            <a:ext cx="5796000" cy="17136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1" name="Google Shape;91;p17"/>
          <p:cNvSpPr/>
          <p:nvPr>
            <p:ph idx="3" type="pic"/>
          </p:nvPr>
        </p:nvSpPr>
        <p:spPr>
          <a:xfrm>
            <a:off x="0" y="1711656"/>
            <a:ext cx="5040000" cy="17136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2" name="Google Shape;92;p17"/>
          <p:cNvSpPr/>
          <p:nvPr>
            <p:ph idx="4" type="pic"/>
          </p:nvPr>
        </p:nvSpPr>
        <p:spPr>
          <a:xfrm>
            <a:off x="0" y="3423312"/>
            <a:ext cx="4320000" cy="17202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Images and Contents Layout">
  <p:cSld name="4_Images and Contents Layout">
    <p:bg>
      <p:bgPr>
        <a:solidFill>
          <a:srgbClr val="FD2906"/>
        </a:solidFill>
      </p:bgPr>
    </p:bg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/>
          <p:nvPr>
            <p:ph idx="2" type="pic"/>
          </p:nvPr>
        </p:nvSpPr>
        <p:spPr>
          <a:xfrm>
            <a:off x="6732239" y="0"/>
            <a:ext cx="2411700" cy="5143500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5" name="Google Shape;95;p18"/>
          <p:cNvSpPr/>
          <p:nvPr>
            <p:ph idx="3" type="pic"/>
          </p:nvPr>
        </p:nvSpPr>
        <p:spPr>
          <a:xfrm>
            <a:off x="4410170" y="1091055"/>
            <a:ext cx="3168300" cy="2176200"/>
          </a:xfrm>
          <a:prstGeom prst="rect">
            <a:avLst/>
          </a:prstGeom>
          <a:solidFill>
            <a:srgbClr val="BFBFB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con sets layout">
  <p:cSld name="icon sets layout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9"/>
          <p:cNvSpPr/>
          <p:nvPr/>
        </p:nvSpPr>
        <p:spPr>
          <a:xfrm>
            <a:off x="354008" y="1131589"/>
            <a:ext cx="2849700" cy="3649200"/>
          </a:xfrm>
          <a:prstGeom prst="roundRect">
            <a:avLst>
              <a:gd fmla="val 3968" name="adj"/>
            </a:avLst>
          </a:prstGeom>
          <a:solidFill>
            <a:srgbClr val="FD2906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9"/>
          <p:cNvSpPr txBox="1"/>
          <p:nvPr/>
        </p:nvSpPr>
        <p:spPr>
          <a:xfrm>
            <a:off x="755576" y="1427128"/>
            <a:ext cx="2232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Resize without losing quality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9"/>
          <p:cNvSpPr txBox="1"/>
          <p:nvPr/>
        </p:nvSpPr>
        <p:spPr>
          <a:xfrm>
            <a:off x="755576" y="1939375"/>
            <a:ext cx="2232300" cy="448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You can Change Fill Color &amp;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Line Color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9"/>
          <p:cNvSpPr/>
          <p:nvPr/>
        </p:nvSpPr>
        <p:spPr>
          <a:xfrm>
            <a:off x="531932" y="1347500"/>
            <a:ext cx="108600" cy="3240600"/>
          </a:xfrm>
          <a:prstGeom prst="roundRect">
            <a:avLst>
              <a:gd fmla="val 50000" name="adj"/>
            </a:avLst>
          </a:prstGeom>
          <a:solidFill>
            <a:schemeClr val="lt1">
              <a:alpha val="4078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9"/>
          <p:cNvSpPr/>
          <p:nvPr/>
        </p:nvSpPr>
        <p:spPr>
          <a:xfrm rot="5400000">
            <a:off x="2592773" y="1238201"/>
            <a:ext cx="502200" cy="502200"/>
          </a:xfrm>
          <a:prstGeom prst="halfFrame">
            <a:avLst>
              <a:gd fmla="val 23728" name="adj1"/>
              <a:gd fmla="val 24642" name="adj2"/>
            </a:avLst>
          </a:prstGeom>
          <a:solidFill>
            <a:schemeClr val="lt1">
              <a:alpha val="22750"/>
            </a:scheme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02" name="Google Shape;102;p19"/>
          <p:cNvGrpSpPr/>
          <p:nvPr/>
        </p:nvGrpSpPr>
        <p:grpSpPr>
          <a:xfrm>
            <a:off x="755725" y="3062543"/>
            <a:ext cx="1871939" cy="1576312"/>
            <a:chOff x="102157" y="1419622"/>
            <a:chExt cx="1871939" cy="1576312"/>
          </a:xfrm>
        </p:grpSpPr>
        <p:sp>
          <p:nvSpPr>
            <p:cNvPr id="103" name="Google Shape;103;p19"/>
            <p:cNvSpPr txBox="1"/>
            <p:nvPr/>
          </p:nvSpPr>
          <p:spPr>
            <a:xfrm>
              <a:off x="127596" y="2749634"/>
              <a:ext cx="1846500" cy="246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www.googleslidesppt.com</a:t>
              </a:r>
              <a:endParaRPr sz="10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p19"/>
            <p:cNvSpPr txBox="1"/>
            <p:nvPr/>
          </p:nvSpPr>
          <p:spPr>
            <a:xfrm>
              <a:off x="102157" y="1419622"/>
              <a:ext cx="1827600" cy="13851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Google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Slides</a:t>
              </a:r>
              <a:endParaRPr/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8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PPT</a:t>
              </a:r>
              <a:endParaRPr b="1" sz="2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lor Code Layout">
  <p:cSld name="Color Code Layout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type="title"/>
          </p:nvPr>
        </p:nvSpPr>
        <p:spPr>
          <a:xfrm>
            <a:off x="0" y="100325"/>
            <a:ext cx="91080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">
  <p:cSld name="1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3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b="1" sz="3600">
                <a:solidFill>
                  <a:srgbClr val="FD2906"/>
                </a:solidFill>
              </a:defRPr>
            </a:lvl9pPr>
          </a:lstStyle>
          <a:p/>
        </p:txBody>
      </p:sp>
      <p:pic>
        <p:nvPicPr>
          <p:cNvPr id="12" name="Google Shape;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-17877" y="3870049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asic Layout">
  <p:cSld name="2_Basic Layout">
    <p:bg>
      <p:bgPr>
        <a:solidFill>
          <a:schemeClr val="lt1"/>
        </a:solidFill>
      </p:bgPr>
    </p:bg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108" name="Google Shape;108;p21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1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29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21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asic Layout 1">
  <p:cSld name="1_Basic Layout_1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4"/>
          <p:cNvSpPr txBox="1"/>
          <p:nvPr>
            <p:ph type="title"/>
          </p:nvPr>
        </p:nvSpPr>
        <p:spPr>
          <a:xfrm>
            <a:off x="1710198" y="100325"/>
            <a:ext cx="73977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15" name="Google Shape;15;p4"/>
          <p:cNvSpPr txBox="1"/>
          <p:nvPr>
            <p:ph idx="1" type="subTitle"/>
          </p:nvPr>
        </p:nvSpPr>
        <p:spPr>
          <a:xfrm>
            <a:off x="1698375" y="7309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16" name="Google Shape;16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-17877" y="3870049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Layout">
  <p:cSld name="Agenda Layout">
    <p:bg>
      <p:bgPr>
        <a:solidFill>
          <a:srgbClr val="FD2906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oogle Shape;18;p5"/>
          <p:cNvGrpSpPr/>
          <p:nvPr/>
        </p:nvGrpSpPr>
        <p:grpSpPr>
          <a:xfrm>
            <a:off x="740835" y="314518"/>
            <a:ext cx="3115200" cy="4844100"/>
            <a:chOff x="740835" y="314518"/>
            <a:chExt cx="3115200" cy="4844100"/>
          </a:xfrm>
        </p:grpSpPr>
        <p:sp>
          <p:nvSpPr>
            <p:cNvPr id="19" name="Google Shape;19;p5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p5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p5"/>
            <p:cNvSpPr/>
            <p:nvPr/>
          </p:nvSpPr>
          <p:spPr>
            <a:xfrm>
              <a:off x="740835" y="314518"/>
              <a:ext cx="3115200" cy="4844100"/>
            </a:xfrm>
            <a:custGeom>
              <a:rect b="b" l="l" r="r" t="t"/>
              <a:pathLst>
                <a:path extrusionOk="0" h="120000" w="120000">
                  <a:moveTo>
                    <a:pt x="14610" y="71488"/>
                  </a:moveTo>
                  <a:cubicBezTo>
                    <a:pt x="32295" y="72935"/>
                    <a:pt x="39860" y="73272"/>
                    <a:pt x="44801" y="85160"/>
                  </a:cubicBezTo>
                  <a:cubicBezTo>
                    <a:pt x="49742" y="97047"/>
                    <a:pt x="41998" y="104575"/>
                    <a:pt x="35450" y="106409"/>
                  </a:cubicBezTo>
                  <a:cubicBezTo>
                    <a:pt x="28902" y="108242"/>
                    <a:pt x="9872" y="110067"/>
                    <a:pt x="5511" y="96162"/>
                  </a:cubicBezTo>
                  <a:cubicBezTo>
                    <a:pt x="1150" y="82256"/>
                    <a:pt x="5441" y="76531"/>
                    <a:pt x="11801" y="74751"/>
                  </a:cubicBezTo>
                  <a:cubicBezTo>
                    <a:pt x="18160" y="72971"/>
                    <a:pt x="25163" y="76486"/>
                    <a:pt x="26057" y="79011"/>
                  </a:cubicBezTo>
                  <a:cubicBezTo>
                    <a:pt x="26952" y="81537"/>
                    <a:pt x="24632" y="82494"/>
                    <a:pt x="23458" y="82625"/>
                  </a:cubicBezTo>
                  <a:cubicBezTo>
                    <a:pt x="22284" y="82755"/>
                    <a:pt x="19160" y="82000"/>
                    <a:pt x="19013" y="79793"/>
                  </a:cubicBezTo>
                  <a:cubicBezTo>
                    <a:pt x="18866" y="77587"/>
                    <a:pt x="22577" y="71713"/>
                    <a:pt x="22577" y="69385"/>
                  </a:cubicBezTo>
                  <a:cubicBezTo>
                    <a:pt x="22577" y="67057"/>
                    <a:pt x="22346" y="66607"/>
                    <a:pt x="19013" y="65825"/>
                  </a:cubicBezTo>
                  <a:cubicBezTo>
                    <a:pt x="15679" y="65043"/>
                    <a:pt x="5252" y="67519"/>
                    <a:pt x="2576" y="64693"/>
                  </a:cubicBezTo>
                  <a:cubicBezTo>
                    <a:pt x="-100" y="61866"/>
                    <a:pt x="-1693" y="56445"/>
                    <a:pt x="2953" y="48864"/>
                  </a:cubicBezTo>
                  <a:cubicBezTo>
                    <a:pt x="7601" y="41282"/>
                    <a:pt x="8216" y="32796"/>
                    <a:pt x="30460" y="19201"/>
                  </a:cubicBezTo>
                  <a:cubicBezTo>
                    <a:pt x="52705" y="5606"/>
                    <a:pt x="93029" y="-1058"/>
                    <a:pt x="106482" y="136"/>
                  </a:cubicBezTo>
                  <a:cubicBezTo>
                    <a:pt x="119935" y="1332"/>
                    <a:pt x="108928" y="19012"/>
                    <a:pt x="111178" y="26374"/>
                  </a:cubicBezTo>
                  <a:cubicBezTo>
                    <a:pt x="113428" y="33736"/>
                    <a:pt x="120375" y="38329"/>
                    <a:pt x="119984" y="44306"/>
                  </a:cubicBezTo>
                  <a:cubicBezTo>
                    <a:pt x="119592" y="50284"/>
                    <a:pt x="109026" y="56450"/>
                    <a:pt x="108830" y="62239"/>
                  </a:cubicBezTo>
                  <a:cubicBezTo>
                    <a:pt x="108634" y="68027"/>
                    <a:pt x="119739" y="73155"/>
                    <a:pt x="118810" y="79038"/>
                  </a:cubicBezTo>
                  <a:cubicBezTo>
                    <a:pt x="117880" y="84921"/>
                    <a:pt x="103057" y="90710"/>
                    <a:pt x="103253" y="97537"/>
                  </a:cubicBezTo>
                  <a:cubicBezTo>
                    <a:pt x="103449" y="104364"/>
                    <a:pt x="111887" y="113786"/>
                    <a:pt x="119984" y="12000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29">
            <a:off x="299809" y="2739035"/>
            <a:ext cx="2430932" cy="24309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Break Layout">
  <p:cSld name="Section Break Layout">
    <p:bg>
      <p:bgPr>
        <a:solidFill>
          <a:srgbClr val="FD2906"/>
        </a:solidFill>
      </p:bgPr>
    </p:bg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/>
          <p:nvPr/>
        </p:nvSpPr>
        <p:spPr>
          <a:xfrm>
            <a:off x="0" y="1311610"/>
            <a:ext cx="9144000" cy="2520300"/>
          </a:xfrm>
          <a:custGeom>
            <a:rect b="b" l="l" r="r" t="t"/>
            <a:pathLst>
              <a:path extrusionOk="0" h="120000" w="120000">
                <a:moveTo>
                  <a:pt x="31177" y="0"/>
                </a:moveTo>
                <a:cubicBezTo>
                  <a:pt x="37394" y="0"/>
                  <a:pt x="42810" y="12445"/>
                  <a:pt x="45628" y="30857"/>
                </a:cubicBezTo>
                <a:lnTo>
                  <a:pt x="120000" y="30857"/>
                </a:lnTo>
                <a:lnTo>
                  <a:pt x="120000" y="89142"/>
                </a:lnTo>
                <a:lnTo>
                  <a:pt x="45628" y="89142"/>
                </a:lnTo>
                <a:cubicBezTo>
                  <a:pt x="42810" y="107554"/>
                  <a:pt x="37394" y="120000"/>
                  <a:pt x="31177" y="120000"/>
                </a:cubicBezTo>
                <a:cubicBezTo>
                  <a:pt x="24961" y="120000"/>
                  <a:pt x="19545" y="107554"/>
                  <a:pt x="16727" y="89142"/>
                </a:cubicBezTo>
                <a:lnTo>
                  <a:pt x="0" y="89142"/>
                </a:lnTo>
                <a:lnTo>
                  <a:pt x="0" y="30857"/>
                </a:lnTo>
                <a:lnTo>
                  <a:pt x="16727" y="30857"/>
                </a:lnTo>
                <a:cubicBezTo>
                  <a:pt x="19545" y="12445"/>
                  <a:pt x="24961" y="0"/>
                  <a:pt x="31177" y="0"/>
                </a:cubicBezTo>
                <a:close/>
              </a:path>
            </a:pathLst>
          </a:custGeom>
          <a:solidFill>
            <a:srgbClr val="FDDD06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5" name="Google Shape;25;p6"/>
          <p:cNvGrpSpPr/>
          <p:nvPr/>
        </p:nvGrpSpPr>
        <p:grpSpPr>
          <a:xfrm>
            <a:off x="1774291" y="1433017"/>
            <a:ext cx="1235100" cy="2154900"/>
            <a:chOff x="715434" y="2524157"/>
            <a:chExt cx="1235100" cy="2154900"/>
          </a:xfrm>
        </p:grpSpPr>
        <p:sp>
          <p:nvSpPr>
            <p:cNvPr id="26" name="Google Shape;26;p6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rgbClr val="FD29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" name="Google Shape;27;p6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8" name="Google Shape;28;p6"/>
            <p:cNvSpPr/>
            <p:nvPr/>
          </p:nvSpPr>
          <p:spPr>
            <a:xfrm>
              <a:off x="715434" y="2524157"/>
              <a:ext cx="1235100" cy="2154900"/>
            </a:xfrm>
            <a:custGeom>
              <a:rect b="b" l="l" r="r" t="t"/>
              <a:pathLst>
                <a:path extrusionOk="0" h="120000" w="120000">
                  <a:moveTo>
                    <a:pt x="36851" y="38603"/>
                  </a:moveTo>
                  <a:cubicBezTo>
                    <a:pt x="81454" y="41856"/>
                    <a:pt x="103825" y="45443"/>
                    <a:pt x="116287" y="73582"/>
                  </a:cubicBezTo>
                  <a:cubicBezTo>
                    <a:pt x="128749" y="101722"/>
                    <a:pt x="107300" y="110865"/>
                    <a:pt x="89413" y="117110"/>
                  </a:cubicBezTo>
                  <a:cubicBezTo>
                    <a:pt x="71526" y="123354"/>
                    <a:pt x="30658" y="121091"/>
                    <a:pt x="13901" y="94073"/>
                  </a:cubicBezTo>
                  <a:cubicBezTo>
                    <a:pt x="-2855" y="67055"/>
                    <a:pt x="13724" y="49939"/>
                    <a:pt x="29765" y="45938"/>
                  </a:cubicBezTo>
                  <a:cubicBezTo>
                    <a:pt x="45805" y="41937"/>
                    <a:pt x="63467" y="49838"/>
                    <a:pt x="65723" y="55517"/>
                  </a:cubicBezTo>
                  <a:cubicBezTo>
                    <a:pt x="67979" y="61195"/>
                    <a:pt x="62127" y="63347"/>
                    <a:pt x="59166" y="63640"/>
                  </a:cubicBezTo>
                  <a:cubicBezTo>
                    <a:pt x="56205" y="63933"/>
                    <a:pt x="48325" y="62236"/>
                    <a:pt x="47955" y="57275"/>
                  </a:cubicBezTo>
                  <a:cubicBezTo>
                    <a:pt x="47585" y="52314"/>
                    <a:pt x="56945" y="39108"/>
                    <a:pt x="56945" y="33874"/>
                  </a:cubicBezTo>
                  <a:cubicBezTo>
                    <a:pt x="56945" y="28641"/>
                    <a:pt x="56363" y="27630"/>
                    <a:pt x="47955" y="25872"/>
                  </a:cubicBezTo>
                  <a:cubicBezTo>
                    <a:pt x="39547" y="24114"/>
                    <a:pt x="13249" y="27638"/>
                    <a:pt x="6498" y="23326"/>
                  </a:cubicBezTo>
                  <a:cubicBezTo>
                    <a:pt x="-252" y="19014"/>
                    <a:pt x="-4271" y="17045"/>
                    <a:pt x="7449" y="0"/>
                  </a:cubicBezTo>
                </a:path>
              </a:pathLst>
            </a:custGeom>
            <a:noFill/>
            <a:ln cap="flat" cmpd="sng" w="222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" name="Google Shape;29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41">
            <a:off x="1265164" y="1711444"/>
            <a:ext cx="2327723" cy="23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Layout">
  <p:cSld name="End Slide Layout">
    <p:bg>
      <p:bgPr>
        <a:solidFill>
          <a:srgbClr val="FD2906"/>
        </a:solidFill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/>
          <p:nvPr/>
        </p:nvSpPr>
        <p:spPr>
          <a:xfrm>
            <a:off x="3311860" y="699542"/>
            <a:ext cx="2520300" cy="25203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2" name="Google Shape;32;p7"/>
          <p:cNvGrpSpPr/>
          <p:nvPr/>
        </p:nvGrpSpPr>
        <p:grpSpPr>
          <a:xfrm>
            <a:off x="3970535" y="820949"/>
            <a:ext cx="1235100" cy="2154900"/>
            <a:chOff x="715434" y="2524157"/>
            <a:chExt cx="1235100" cy="2154900"/>
          </a:xfrm>
        </p:grpSpPr>
        <p:sp>
          <p:nvSpPr>
            <p:cNvPr id="33" name="Google Shape;33;p7"/>
            <p:cNvSpPr/>
            <p:nvPr/>
          </p:nvSpPr>
          <p:spPr>
            <a:xfrm rot="-827237">
              <a:off x="1026319" y="3360940"/>
              <a:ext cx="720047" cy="1152105"/>
            </a:xfrm>
            <a:prstGeom prst="roundRect">
              <a:avLst>
                <a:gd fmla="val 36773" name="adj"/>
              </a:avLst>
            </a:prstGeom>
            <a:solidFill>
              <a:srgbClr val="FD2906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7"/>
            <p:cNvSpPr/>
            <p:nvPr/>
          </p:nvSpPr>
          <p:spPr>
            <a:xfrm rot="164810">
              <a:off x="922091" y="3665247"/>
              <a:ext cx="876407" cy="228555"/>
            </a:xfrm>
            <a:custGeom>
              <a:rect b="b" l="l" r="r" t="t"/>
              <a:pathLst>
                <a:path extrusionOk="0" h="120000" w="120000">
                  <a:moveTo>
                    <a:pt x="0" y="120000"/>
                  </a:moveTo>
                  <a:cubicBezTo>
                    <a:pt x="35826" y="36000"/>
                    <a:pt x="65391" y="0"/>
                    <a:pt x="119999" y="0"/>
                  </a:cubicBezTo>
                </a:path>
              </a:pathLst>
            </a:custGeom>
            <a:noFill/>
            <a:ln cap="flat" cmpd="sng" w="158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7"/>
            <p:cNvSpPr/>
            <p:nvPr/>
          </p:nvSpPr>
          <p:spPr>
            <a:xfrm>
              <a:off x="715434" y="2524157"/>
              <a:ext cx="1235100" cy="2154900"/>
            </a:xfrm>
            <a:custGeom>
              <a:rect b="b" l="l" r="r" t="t"/>
              <a:pathLst>
                <a:path extrusionOk="0" h="120000" w="120000">
                  <a:moveTo>
                    <a:pt x="36851" y="38603"/>
                  </a:moveTo>
                  <a:cubicBezTo>
                    <a:pt x="81454" y="41856"/>
                    <a:pt x="103825" y="45443"/>
                    <a:pt x="116287" y="73582"/>
                  </a:cubicBezTo>
                  <a:cubicBezTo>
                    <a:pt x="128749" y="101722"/>
                    <a:pt x="107300" y="110865"/>
                    <a:pt x="89413" y="117110"/>
                  </a:cubicBezTo>
                  <a:cubicBezTo>
                    <a:pt x="71526" y="123354"/>
                    <a:pt x="30658" y="121091"/>
                    <a:pt x="13901" y="94073"/>
                  </a:cubicBezTo>
                  <a:cubicBezTo>
                    <a:pt x="-2855" y="67055"/>
                    <a:pt x="13724" y="49939"/>
                    <a:pt x="29765" y="45938"/>
                  </a:cubicBezTo>
                  <a:cubicBezTo>
                    <a:pt x="45805" y="41937"/>
                    <a:pt x="63467" y="49838"/>
                    <a:pt x="65723" y="55517"/>
                  </a:cubicBezTo>
                  <a:cubicBezTo>
                    <a:pt x="67979" y="61195"/>
                    <a:pt x="62127" y="63347"/>
                    <a:pt x="59166" y="63640"/>
                  </a:cubicBezTo>
                  <a:cubicBezTo>
                    <a:pt x="56205" y="63933"/>
                    <a:pt x="48325" y="62236"/>
                    <a:pt x="47955" y="57275"/>
                  </a:cubicBezTo>
                  <a:cubicBezTo>
                    <a:pt x="47585" y="52314"/>
                    <a:pt x="56945" y="39108"/>
                    <a:pt x="56945" y="33874"/>
                  </a:cubicBezTo>
                  <a:cubicBezTo>
                    <a:pt x="56945" y="28641"/>
                    <a:pt x="56363" y="27630"/>
                    <a:pt x="47955" y="25872"/>
                  </a:cubicBezTo>
                  <a:cubicBezTo>
                    <a:pt x="39547" y="24114"/>
                    <a:pt x="13249" y="27638"/>
                    <a:pt x="6498" y="23326"/>
                  </a:cubicBezTo>
                  <a:cubicBezTo>
                    <a:pt x="-252" y="19014"/>
                    <a:pt x="-4271" y="17045"/>
                    <a:pt x="7449" y="0"/>
                  </a:cubicBezTo>
                </a:path>
              </a:pathLst>
            </a:custGeom>
            <a:noFill/>
            <a:ln cap="flat" cmpd="sng" w="2222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" name="Google Shape;36;p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 rot="-668141">
            <a:off x="3461414" y="1127869"/>
            <a:ext cx="2327723" cy="23277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5_Basic Layout">
  <p:cSld name="5_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>
            <p:ph idx="2" type="pic"/>
          </p:nvPr>
        </p:nvSpPr>
        <p:spPr>
          <a:xfrm>
            <a:off x="683568" y="1335357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9" name="Google Shape;39;p8"/>
          <p:cNvSpPr/>
          <p:nvPr>
            <p:ph idx="3" type="pic"/>
          </p:nvPr>
        </p:nvSpPr>
        <p:spPr>
          <a:xfrm>
            <a:off x="683568" y="2527876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0" name="Google Shape;40;p8"/>
          <p:cNvSpPr/>
          <p:nvPr>
            <p:ph idx="4" type="pic"/>
          </p:nvPr>
        </p:nvSpPr>
        <p:spPr>
          <a:xfrm>
            <a:off x="683568" y="3720395"/>
            <a:ext cx="1296000" cy="1011600"/>
          </a:xfrm>
          <a:prstGeom prst="rect">
            <a:avLst/>
          </a:prstGeom>
          <a:solidFill>
            <a:srgbClr val="D8D8D8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1" name="Google Shape;41;p8"/>
          <p:cNvSpPr/>
          <p:nvPr/>
        </p:nvSpPr>
        <p:spPr>
          <a:xfrm>
            <a:off x="2166260" y="1335357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8"/>
          <p:cNvSpPr/>
          <p:nvPr/>
        </p:nvSpPr>
        <p:spPr>
          <a:xfrm>
            <a:off x="2166260" y="2527876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" name="Google Shape;43;p8"/>
          <p:cNvSpPr/>
          <p:nvPr/>
        </p:nvSpPr>
        <p:spPr>
          <a:xfrm>
            <a:off x="2166260" y="3720395"/>
            <a:ext cx="5112600" cy="1011600"/>
          </a:xfrm>
          <a:prstGeom prst="rect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" name="Google Shape;44;p8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45" name="Google Shape;45;p8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46" name="Google Shape;46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7762398" y="3850274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Basic Layout">
  <p:cSld name="4_Basic Layout">
    <p:bg>
      <p:bgPr>
        <a:solidFill>
          <a:schemeClr val="lt1"/>
        </a:solidFill>
      </p:bgPr>
    </p:bg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WIN7\Downloads\apple-1868496.jpg" id="48" name="Google Shape;48;p9"/>
          <p:cNvPicPr preferRelativeResize="0"/>
          <p:nvPr/>
        </p:nvPicPr>
        <p:blipFill rotWithShape="1">
          <a:blip r:embed="rId2">
            <a:alphaModFix/>
          </a:blip>
          <a:srcRect b="15561" l="0" r="0" t="0"/>
          <a:stretch/>
        </p:blipFill>
        <p:spPr>
          <a:xfrm>
            <a:off x="7640" y="0"/>
            <a:ext cx="9136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" name="Google Shape;49;p9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D2906">
              <a:alpha val="81960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" name="Google Shape;50;p9"/>
          <p:cNvSpPr/>
          <p:nvPr>
            <p:ph idx="2" type="pic"/>
          </p:nvPr>
        </p:nvSpPr>
        <p:spPr>
          <a:xfrm>
            <a:off x="649246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1" name="Google Shape;51;p9"/>
          <p:cNvSpPr/>
          <p:nvPr>
            <p:ph idx="3" type="pic"/>
          </p:nvPr>
        </p:nvSpPr>
        <p:spPr>
          <a:xfrm>
            <a:off x="2720790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/>
          <p:nvPr>
            <p:ph idx="4" type="pic"/>
          </p:nvPr>
        </p:nvSpPr>
        <p:spPr>
          <a:xfrm>
            <a:off x="4792334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3" name="Google Shape;53;p9"/>
          <p:cNvSpPr/>
          <p:nvPr>
            <p:ph idx="5" type="pic"/>
          </p:nvPr>
        </p:nvSpPr>
        <p:spPr>
          <a:xfrm>
            <a:off x="6863879" y="1275606"/>
            <a:ext cx="1648800" cy="16488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ctr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914400" marR="0" rtl="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1371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1828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22860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type="title"/>
          </p:nvPr>
        </p:nvSpPr>
        <p:spPr>
          <a:xfrm>
            <a:off x="22171" y="100325"/>
            <a:ext cx="90858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7650" y="730950"/>
            <a:ext cx="91008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sic Layout">
  <p:cSld name="Basic Layout">
    <p:bg>
      <p:bgPr>
        <a:blipFill rotWithShape="1">
          <a:blip r:embed="rId2">
            <a:alphaModFix/>
          </a:blip>
          <a:stretch>
            <a:fillRect b="0" l="0" r="0" t="0"/>
          </a:stretch>
        </a:blipFill>
      </p:bgPr>
    </p:bg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0"/>
          <p:cNvSpPr txBox="1"/>
          <p:nvPr>
            <p:ph type="title"/>
          </p:nvPr>
        </p:nvSpPr>
        <p:spPr>
          <a:xfrm>
            <a:off x="236328" y="100325"/>
            <a:ext cx="88716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rgbClr val="434343"/>
                </a:solidFill>
              </a:defRPr>
            </a:lvl9pPr>
          </a:lstStyle>
          <a:p/>
        </p:txBody>
      </p:sp>
      <p:sp>
        <p:nvSpPr>
          <p:cNvPr id="58" name="Google Shape;58;p10"/>
          <p:cNvSpPr txBox="1"/>
          <p:nvPr>
            <p:ph idx="1" type="subTitle"/>
          </p:nvPr>
        </p:nvSpPr>
        <p:spPr>
          <a:xfrm>
            <a:off x="222150" y="730947"/>
            <a:ext cx="88860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rgbClr val="434343"/>
                </a:solidFill>
              </a:defRPr>
            </a:lvl9pPr>
          </a:lstStyle>
          <a:p/>
        </p:txBody>
      </p:sp>
      <p:pic>
        <p:nvPicPr>
          <p:cNvPr id="59" name="Google Shape;59;p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668128">
            <a:off x="7762398" y="3850274"/>
            <a:ext cx="1490204" cy="14902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21" Type="http://schemas.openxmlformats.org/officeDocument/2006/relationships/theme" Target="../theme/theme1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19" Type="http://schemas.openxmlformats.org/officeDocument/2006/relationships/slideLayout" Target="../slideLayouts/slideLayout19.xml"/><Relationship Id="rId6" Type="http://schemas.openxmlformats.org/officeDocument/2006/relationships/slideLayout" Target="../slideLayouts/slideLayout6.xml"/><Relationship Id="rId18" Type="http://schemas.openxmlformats.org/officeDocument/2006/relationships/slideLayout" Target="../slideLayouts/slideLayout18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4.jpg"/><Relationship Id="rId4" Type="http://schemas.openxmlformats.org/officeDocument/2006/relationships/hyperlink" Target="http://googleslidesppt.com/" TargetMode="External"/><Relationship Id="rId5" Type="http://schemas.openxmlformats.org/officeDocument/2006/relationships/hyperlink" Target="http://googleslidesppt.com/" TargetMode="Externa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3.png"/><Relationship Id="rId4" Type="http://schemas.openxmlformats.org/officeDocument/2006/relationships/image" Target="../media/image26.png"/><Relationship Id="rId5" Type="http://schemas.openxmlformats.org/officeDocument/2006/relationships/image" Target="../media/image27.png"/><Relationship Id="rId6" Type="http://schemas.openxmlformats.org/officeDocument/2006/relationships/image" Target="../media/image28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Relationship Id="rId4" Type="http://schemas.openxmlformats.org/officeDocument/2006/relationships/image" Target="../media/image35.png"/><Relationship Id="rId5" Type="http://schemas.openxmlformats.org/officeDocument/2006/relationships/hyperlink" Target="http://www.newstouch.site/news/articleView.html?idxno=2117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9.png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1.png"/><Relationship Id="rId6" Type="http://schemas.openxmlformats.org/officeDocument/2006/relationships/image" Target="../media/image32.png"/><Relationship Id="rId7" Type="http://schemas.openxmlformats.org/officeDocument/2006/relationships/image" Target="../media/image3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7.png"/><Relationship Id="rId4" Type="http://schemas.openxmlformats.org/officeDocument/2006/relationships/image" Target="../media/image40.png"/><Relationship Id="rId5" Type="http://schemas.openxmlformats.org/officeDocument/2006/relationships/hyperlink" Target="https://weekly.donga.com/3/search/11/2049382/1" TargetMode="Externa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47.png"/><Relationship Id="rId4" Type="http://schemas.openxmlformats.org/officeDocument/2006/relationships/image" Target="../media/image4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gits.gg.go.kr/gtdb/web/trafficDb/newzone/HB003/2/IN_OUT/4_ATT_DIS.do" TargetMode="External"/><Relationship Id="rId4" Type="http://schemas.openxmlformats.org/officeDocument/2006/relationships/image" Target="../media/image4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4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://datakorea.datastore.or.kr/profile/geo/04000KR11/" TargetMode="External"/><Relationship Id="rId4" Type="http://schemas.openxmlformats.org/officeDocument/2006/relationships/image" Target="../media/image45.png"/><Relationship Id="rId5" Type="http://schemas.openxmlformats.org/officeDocument/2006/relationships/image" Target="../media/image4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hyperlink" Target="https://www.chosun.com/economy/economy_general/2021/07/08/GM757V23VNAO3PKGGHMT4C52WM/" TargetMode="Externa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github.com/likelion-aischool-10-teamproject/burger-index" TargetMode="External"/><Relationship Id="rId4" Type="http://schemas.openxmlformats.org/officeDocument/2006/relationships/hyperlink" Target="https://github.com/DestinyKim" TargetMode="External"/><Relationship Id="rId5" Type="http://schemas.openxmlformats.org/officeDocument/2006/relationships/hyperlink" Target="https://github.com/dddonghwa" TargetMode="External"/><Relationship Id="rId6" Type="http://schemas.openxmlformats.org/officeDocument/2006/relationships/hyperlink" Target="https://github.com/tlqpffls" TargetMode="External"/><Relationship Id="rId7" Type="http://schemas.openxmlformats.org/officeDocument/2006/relationships/hyperlink" Target="https://github.com/Bread-choi" TargetMode="External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hyperlink" Target="https://harrison-jo.tistory.com/633" TargetMode="External"/><Relationship Id="rId10" Type="http://schemas.openxmlformats.org/officeDocument/2006/relationships/hyperlink" Target="https://m.blog.naver.com/PostView.naver?isHttpsRedirect=true&amp;blogId=ppanppane&amp;logNo=220678651893" TargetMode="External"/><Relationship Id="rId13" Type="http://schemas.openxmlformats.org/officeDocument/2006/relationships/hyperlink" Target="https://news.joins.com/article/23632806" TargetMode="External"/><Relationship Id="rId12" Type="http://schemas.openxmlformats.org/officeDocument/2006/relationships/hyperlink" Target="https://blog.daum.net/kbh4686/7759103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openlook.org/wp/does-lotteria-locate-different/" TargetMode="External"/><Relationship Id="rId4" Type="http://schemas.openxmlformats.org/officeDocument/2006/relationships/hyperlink" Target="https://nbviewer.jupyter.org/gist/hyeshik/cf9f3d7686e07eedbfda?revision=6" TargetMode="External"/><Relationship Id="rId9" Type="http://schemas.openxmlformats.org/officeDocument/2006/relationships/hyperlink" Target="https://m.blog.naver.com/PostList.naver?blogId=dushf74" TargetMode="External"/><Relationship Id="rId15" Type="http://schemas.openxmlformats.org/officeDocument/2006/relationships/hyperlink" Target="https://porimp.tistory.com/entry/%EB%8D%B0%EC%9D%B4%ED%84%B0-%EB%B6%84%EC%84%9D-2020%EB%85%84%EB%8F%84-%EB%B2%84%EA%B1%B0%EC%A7%80%EC%88%98-%EB%A7%8C%EB%93%A4%EA%B8%B02?category=811503" TargetMode="External"/><Relationship Id="rId14" Type="http://schemas.openxmlformats.org/officeDocument/2006/relationships/hyperlink" Target="https://www.chosun.com/economy/economy_general/2021/07/08/GM757V23VNAO3PKGGHMT4C52WM/" TargetMode="External"/><Relationship Id="rId5" Type="http://schemas.openxmlformats.org/officeDocument/2006/relationships/hyperlink" Target="https://news.naver.com/main/read.nhn?mode=LSD&amp;mid=sec&amp;sid1=101&amp;oid=005&amp;aid=0000732000" TargetMode="External"/><Relationship Id="rId6" Type="http://schemas.openxmlformats.org/officeDocument/2006/relationships/hyperlink" Target="https://news.naver.com/main/read.nhn?mode=LSD&amp;mid=sec&amp;sid1=101&amp;oid=005&amp;aid=0000732000" TargetMode="External"/><Relationship Id="rId7" Type="http://schemas.openxmlformats.org/officeDocument/2006/relationships/hyperlink" Target="https://m.blog.naver.com/PostList.naver?blogId=dushf74" TargetMode="External"/><Relationship Id="rId8" Type="http://schemas.openxmlformats.org/officeDocument/2006/relationships/hyperlink" Target="https://m.blog.naver.com/PostView.naver?isHttpsRedirect=true&amp;blogId=dushf74&amp;logNo=221564031630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29.jpg"/><Relationship Id="rId5" Type="http://schemas.openxmlformats.org/officeDocument/2006/relationships/image" Target="../media/image17.png"/><Relationship Id="rId6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1" Type="http://schemas.openxmlformats.org/officeDocument/2006/relationships/image" Target="../media/image9.png"/><Relationship Id="rId10" Type="http://schemas.openxmlformats.org/officeDocument/2006/relationships/hyperlink" Target="https://www.kfckorea.com/store/findStore" TargetMode="External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hyperlink" Target="https://www.burgerking.co.kr/#/store" TargetMode="External"/><Relationship Id="rId5" Type="http://schemas.openxmlformats.org/officeDocument/2006/relationships/image" Target="../media/image24.png"/><Relationship Id="rId6" Type="http://schemas.openxmlformats.org/officeDocument/2006/relationships/image" Target="../media/image19.jpg"/><Relationship Id="rId7" Type="http://schemas.openxmlformats.org/officeDocument/2006/relationships/hyperlink" Target="http://www.lotteria.com/Shop/Shop_List.asp" TargetMode="External"/><Relationship Id="rId8" Type="http://schemas.openxmlformats.org/officeDocument/2006/relationships/hyperlink" Target="https://www.mcdonalds.co.kr/kor/store/main.do" TargetMode="External"/></Relationships>
</file>

<file path=ppt/slides/_rels/slide8.xml.rels><?xml version="1.0" encoding="UTF-8" standalone="yes"?><Relationships xmlns="http://schemas.openxmlformats.org/package/2006/relationships"><Relationship Id="rId10" Type="http://schemas.openxmlformats.org/officeDocument/2006/relationships/image" Target="../media/image20.png"/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kosis.kr/statHtml/statHtml.do?orgId=101&amp;tblId=DT_1C86&amp;conn_path=I2" TargetMode="External"/><Relationship Id="rId4" Type="http://schemas.openxmlformats.org/officeDocument/2006/relationships/hyperlink" Target="https://www.index.go.kr/potal/stts/idxMain/selectPoSttsIdxSearch.do?idx_cd=1007&amp;stts_cd=100701&amp;freq=Y" TargetMode="External"/><Relationship Id="rId9" Type="http://schemas.openxmlformats.org/officeDocument/2006/relationships/image" Target="../media/image10.png"/><Relationship Id="rId5" Type="http://schemas.openxmlformats.org/officeDocument/2006/relationships/hyperlink" Target="https://kosis.kr/statHtml/statHtml.do?orgId=315&amp;tblId=TX_315_2009_H1001&amp;conn_path=I2" TargetMode="External"/><Relationship Id="rId6" Type="http://schemas.openxmlformats.org/officeDocument/2006/relationships/hyperlink" Target="https://kosis.kr/statHtml/statHtml.do?orgId=315&amp;tblId=TX_315_2009_H1009" TargetMode="External"/><Relationship Id="rId7" Type="http://schemas.openxmlformats.org/officeDocument/2006/relationships/image" Target="../media/image18.png"/><Relationship Id="rId8" Type="http://schemas.openxmlformats.org/officeDocument/2006/relationships/image" Target="../media/image1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1.png"/><Relationship Id="rId4" Type="http://schemas.openxmlformats.org/officeDocument/2006/relationships/image" Target="../media/image12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 rotWithShape="1">
          <a:blip r:embed="rId3">
            <a:alphaModFix/>
          </a:blip>
          <a:stretch>
            <a:fillRect b="0" l="0" r="0" t="0"/>
          </a:stretch>
        </a:blipFill>
      </p:bgPr>
    </p:bg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 txBox="1"/>
          <p:nvPr/>
        </p:nvSpPr>
        <p:spPr>
          <a:xfrm>
            <a:off x="4644008" y="3549382"/>
            <a:ext cx="14403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3F3F3F"/>
                </a:solidFill>
              </a:rPr>
              <a:t>8조였던 1조</a:t>
            </a:r>
            <a:endParaRPr b="1" i="0" sz="1600" u="none" cap="none" strike="noStrike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>
            <a:hlinkClick r:id="rId4"/>
          </p:cNvPr>
          <p:cNvSpPr txBox="1"/>
          <p:nvPr/>
        </p:nvSpPr>
        <p:spPr>
          <a:xfrm>
            <a:off x="-18256" y="4859669"/>
            <a:ext cx="9180512" cy="2154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" sz="800" u="sng" cap="none" strike="noStrike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www.googleslidesppt.com _ 30+ Ready Made Google Slides  &amp; PowerPoint Presentation for Free</a:t>
            </a:r>
            <a:endParaRPr b="0" i="0" sz="8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8" name="Google Shape;118;p22"/>
          <p:cNvSpPr txBox="1"/>
          <p:nvPr>
            <p:ph type="title"/>
          </p:nvPr>
        </p:nvSpPr>
        <p:spPr>
          <a:xfrm>
            <a:off x="3497075" y="1988450"/>
            <a:ext cx="3869700" cy="1290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80000"/>
              </a:lnSpc>
              <a:spcBef>
                <a:spcPts val="64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en" sz="4000">
                <a:solidFill>
                  <a:schemeClr val="dk1"/>
                </a:solidFill>
              </a:rPr>
              <a:t>Burger Index</a:t>
            </a:r>
            <a:endParaRPr sz="4000">
              <a:solidFill>
                <a:schemeClr val="dk1"/>
              </a:solidFill>
            </a:endParaRPr>
          </a:p>
        </p:txBody>
      </p:sp>
      <p:sp>
        <p:nvSpPr>
          <p:cNvPr id="119" name="Google Shape;119;p22"/>
          <p:cNvSpPr txBox="1"/>
          <p:nvPr>
            <p:ph idx="1" type="subTitle"/>
          </p:nvPr>
        </p:nvSpPr>
        <p:spPr>
          <a:xfrm>
            <a:off x="3511325" y="2849450"/>
            <a:ext cx="3841200" cy="666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김동화   김남은   김민수   최민혁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120" name="Google Shape;120;p22"/>
          <p:cNvSpPr txBox="1"/>
          <p:nvPr/>
        </p:nvSpPr>
        <p:spPr>
          <a:xfrm>
            <a:off x="3931925" y="1865050"/>
            <a:ext cx="30000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28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Team Project 02 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7" name="Google Shape;257;p31"/>
          <p:cNvGrpSpPr/>
          <p:nvPr/>
        </p:nvGrpSpPr>
        <p:grpSpPr>
          <a:xfrm>
            <a:off x="2763225" y="1827318"/>
            <a:ext cx="1454452" cy="1190822"/>
            <a:chOff x="1320920" y="2076977"/>
            <a:chExt cx="1184504" cy="941287"/>
          </a:xfrm>
        </p:grpSpPr>
        <p:sp>
          <p:nvSpPr>
            <p:cNvPr id="258" name="Google Shape;258;p31"/>
            <p:cNvSpPr/>
            <p:nvPr/>
          </p:nvSpPr>
          <p:spPr>
            <a:xfrm flipH="1" rot="10800000">
              <a:off x="1728724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59" name="Google Shape;259;p31"/>
            <p:cNvSpPr/>
            <p:nvPr/>
          </p:nvSpPr>
          <p:spPr>
            <a:xfrm flipH="1" rot="10800000">
              <a:off x="1320920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0" name="Google Shape;260;p31"/>
            <p:cNvSpPr txBox="1"/>
            <p:nvPr/>
          </p:nvSpPr>
          <p:spPr>
            <a:xfrm>
              <a:off x="1331870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통계청 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데이터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합치기</a:t>
              </a:r>
              <a:endParaRPr b="1" sz="1500">
                <a:solidFill>
                  <a:schemeClr val="hlink"/>
                </a:solidFill>
              </a:endParaRPr>
            </a:p>
          </p:txBody>
        </p:sp>
      </p:grpSp>
      <p:grpSp>
        <p:nvGrpSpPr>
          <p:cNvPr id="261" name="Google Shape;261;p31"/>
          <p:cNvGrpSpPr/>
          <p:nvPr/>
        </p:nvGrpSpPr>
        <p:grpSpPr>
          <a:xfrm>
            <a:off x="5500340" y="1827407"/>
            <a:ext cx="1532676" cy="1190822"/>
            <a:chOff x="3925692" y="2076977"/>
            <a:chExt cx="1161118" cy="941287"/>
          </a:xfrm>
        </p:grpSpPr>
        <p:sp>
          <p:nvSpPr>
            <p:cNvPr id="262" name="Google Shape;262;p31"/>
            <p:cNvSpPr/>
            <p:nvPr/>
          </p:nvSpPr>
          <p:spPr>
            <a:xfrm flipH="1" rot="10800000">
              <a:off x="4310110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31"/>
            <p:cNvSpPr/>
            <p:nvPr/>
          </p:nvSpPr>
          <p:spPr>
            <a:xfrm flipH="1" rot="10800000">
              <a:off x="3925692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31"/>
            <p:cNvSpPr txBox="1"/>
            <p:nvPr/>
          </p:nvSpPr>
          <p:spPr>
            <a:xfrm>
              <a:off x="3936642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통계청 데이터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합치기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65" name="Google Shape;265;p31"/>
          <p:cNvGrpSpPr/>
          <p:nvPr/>
        </p:nvGrpSpPr>
        <p:grpSpPr>
          <a:xfrm>
            <a:off x="1282535" y="2763243"/>
            <a:ext cx="1605455" cy="1190789"/>
            <a:chOff x="2560581" y="2763080"/>
            <a:chExt cx="1235536" cy="933001"/>
          </a:xfrm>
        </p:grpSpPr>
        <p:sp>
          <p:nvSpPr>
            <p:cNvPr id="266" name="Google Shape;266;p31"/>
            <p:cNvSpPr/>
            <p:nvPr/>
          </p:nvSpPr>
          <p:spPr>
            <a:xfrm>
              <a:off x="3019417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7" name="Google Shape;267;p31"/>
            <p:cNvSpPr/>
            <p:nvPr/>
          </p:nvSpPr>
          <p:spPr>
            <a:xfrm>
              <a:off x="2650281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8" name="Google Shape;268;p31"/>
            <p:cNvSpPr txBox="1"/>
            <p:nvPr/>
          </p:nvSpPr>
          <p:spPr>
            <a:xfrm>
              <a:off x="2560581" y="3091881"/>
              <a:ext cx="101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버거지수 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계산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69" name="Google Shape;269;p31"/>
          <p:cNvGrpSpPr/>
          <p:nvPr/>
        </p:nvGrpSpPr>
        <p:grpSpPr>
          <a:xfrm>
            <a:off x="4225742" y="2762993"/>
            <a:ext cx="1454481" cy="1190789"/>
            <a:chOff x="5228079" y="2763080"/>
            <a:chExt cx="1149424" cy="933001"/>
          </a:xfrm>
        </p:grpSpPr>
        <p:sp>
          <p:nvSpPr>
            <p:cNvPr id="270" name="Google Shape;270;p31"/>
            <p:cNvSpPr/>
            <p:nvPr/>
          </p:nvSpPr>
          <p:spPr>
            <a:xfrm>
              <a:off x="5600803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1" name="Google Shape;271;p31"/>
            <p:cNvSpPr/>
            <p:nvPr/>
          </p:nvSpPr>
          <p:spPr>
            <a:xfrm>
              <a:off x="5228079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72" name="Google Shape;272;p31"/>
            <p:cNvSpPr txBox="1"/>
            <p:nvPr/>
          </p:nvSpPr>
          <p:spPr>
            <a:xfrm>
              <a:off x="5239029" y="3091881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광역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시도별</a:t>
              </a:r>
              <a:endParaRPr b="1" sz="1500">
                <a:solidFill>
                  <a:schemeClr val="hlink"/>
                </a:solidFill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hlink"/>
                  </a:solidFill>
                </a:rPr>
                <a:t>매장수 묶기</a:t>
              </a:r>
              <a:endParaRPr b="1" sz="1500">
                <a:solidFill>
                  <a:schemeClr val="hlink"/>
                </a:solidFill>
              </a:endParaRPr>
            </a:p>
          </p:txBody>
        </p:sp>
      </p:grpSp>
      <p:sp>
        <p:nvSpPr>
          <p:cNvPr id="273" name="Google Shape;273;p31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3. 전처리 과정 (2) 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74" name="Google Shape;27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2525" y="1112950"/>
            <a:ext cx="2939136" cy="569687"/>
          </a:xfrm>
          <a:prstGeom prst="rect">
            <a:avLst/>
          </a:prstGeom>
          <a:noFill/>
          <a:ln>
            <a:noFill/>
          </a:ln>
        </p:spPr>
      </p:pic>
      <p:pic>
        <p:nvPicPr>
          <p:cNvPr id="275" name="Google Shape;275;p31"/>
          <p:cNvPicPr preferRelativeResize="0"/>
          <p:nvPr/>
        </p:nvPicPr>
        <p:blipFill rotWithShape="1">
          <a:blip r:embed="rId4">
            <a:alphaModFix/>
          </a:blip>
          <a:srcRect b="6519" l="4988" r="0" t="-6520"/>
          <a:stretch/>
        </p:blipFill>
        <p:spPr>
          <a:xfrm>
            <a:off x="4746625" y="1059225"/>
            <a:ext cx="4023627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76" name="Google Shape;276;p31"/>
          <p:cNvSpPr/>
          <p:nvPr/>
        </p:nvSpPr>
        <p:spPr>
          <a:xfrm rot="5402162">
            <a:off x="3038718" y="3125857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1"/>
          <p:cNvSpPr txBox="1"/>
          <p:nvPr/>
        </p:nvSpPr>
        <p:spPr>
          <a:xfrm>
            <a:off x="2652475" y="3478025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DataFrame 2</a:t>
            </a:r>
            <a:endParaRPr/>
          </a:p>
        </p:txBody>
      </p:sp>
      <p:sp>
        <p:nvSpPr>
          <p:cNvPr id="278" name="Google Shape;278;p31"/>
          <p:cNvSpPr/>
          <p:nvPr/>
        </p:nvSpPr>
        <p:spPr>
          <a:xfrm rot="5402162">
            <a:off x="5832193" y="3081682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1"/>
          <p:cNvSpPr txBox="1"/>
          <p:nvPr/>
        </p:nvSpPr>
        <p:spPr>
          <a:xfrm>
            <a:off x="5445950" y="3433850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DataFrame 3</a:t>
            </a:r>
            <a:endParaRPr/>
          </a:p>
        </p:txBody>
      </p:sp>
      <p:pic>
        <p:nvPicPr>
          <p:cNvPr id="280" name="Google Shape;28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19175" y="4122225"/>
            <a:ext cx="2679174" cy="690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715000" y="4067012"/>
            <a:ext cx="2475999" cy="889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32"/>
          <p:cNvSpPr txBox="1"/>
          <p:nvPr>
            <p:ph idx="1" type="body"/>
          </p:nvPr>
        </p:nvSpPr>
        <p:spPr>
          <a:xfrm>
            <a:off x="3497975" y="1983025"/>
            <a:ext cx="56016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3. 결과 및 분석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3"/>
          <p:cNvSpPr/>
          <p:nvPr/>
        </p:nvSpPr>
        <p:spPr>
          <a:xfrm>
            <a:off x="0" y="0"/>
            <a:ext cx="9144000" cy="3494400"/>
          </a:xfrm>
          <a:prstGeom prst="rect">
            <a:avLst/>
          </a:prstGeom>
          <a:solidFill>
            <a:srgbClr val="D4DAD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292" name="Google Shape;292;p33"/>
          <p:cNvGrpSpPr/>
          <p:nvPr/>
        </p:nvGrpSpPr>
        <p:grpSpPr>
          <a:xfrm>
            <a:off x="722200" y="3611952"/>
            <a:ext cx="7400601" cy="1493998"/>
            <a:chOff x="2530337" y="3805032"/>
            <a:chExt cx="1500406" cy="1493998"/>
          </a:xfrm>
        </p:grpSpPr>
        <p:sp>
          <p:nvSpPr>
            <p:cNvPr id="293" name="Google Shape;293;p33"/>
            <p:cNvSpPr txBox="1"/>
            <p:nvPr/>
          </p:nvSpPr>
          <p:spPr>
            <a:xfrm>
              <a:off x="2530337" y="4164730"/>
              <a:ext cx="1480200" cy="1134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광역시도별 버거지수에서 서울(1.55)이 압도적으로 높고, 부산광역시(0.85)와 대구광역시(0.85)가  그 뒤를 이음.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세종시가 인프라 투자를 많이 받고 있음에도 버거지수는 가장 낮음.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→  버거지수를 도시의 발전 정도의 지표로 활용되는 게 적절하지 않을 수도 있겠다고 생각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4" name="Google Shape;294;p33"/>
            <p:cNvSpPr txBox="1"/>
            <p:nvPr/>
          </p:nvSpPr>
          <p:spPr>
            <a:xfrm>
              <a:off x="2550543" y="3805032"/>
              <a:ext cx="14802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dk1"/>
                  </a:solidFill>
                  <a:highlight>
                    <a:srgbClr val="FDDD06"/>
                  </a:highlight>
                </a:rPr>
                <a:t> (좌) 전국 광역시도별 버거지수 (우) 전국 시군구별 버거지수 </a:t>
              </a:r>
              <a:endParaRPr b="1" sz="1500">
                <a:solidFill>
                  <a:schemeClr val="dk1"/>
                </a:solidFill>
                <a:highlight>
                  <a:srgbClr val="FDDD06"/>
                </a:highlight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95" name="Google Shape;295;p33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5001" r="14994" t="0"/>
          <a:stretch/>
        </p:blipFill>
        <p:spPr>
          <a:xfrm>
            <a:off x="1784700" y="-300"/>
            <a:ext cx="2696400" cy="34953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296" name="Google Shape;296;p33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990" r="16684" t="0"/>
          <a:stretch/>
        </p:blipFill>
        <p:spPr>
          <a:xfrm>
            <a:off x="4481100" y="50"/>
            <a:ext cx="2631300" cy="34944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grpSp>
        <p:nvGrpSpPr>
          <p:cNvPr id="297" name="Google Shape;297;p33"/>
          <p:cNvGrpSpPr/>
          <p:nvPr/>
        </p:nvGrpSpPr>
        <p:grpSpPr>
          <a:xfrm>
            <a:off x="4989496" y="1008600"/>
            <a:ext cx="4154429" cy="1573510"/>
            <a:chOff x="4989496" y="1008600"/>
            <a:chExt cx="4154429" cy="1573510"/>
          </a:xfrm>
        </p:grpSpPr>
        <p:sp>
          <p:nvSpPr>
            <p:cNvPr id="298" name="Google Shape;298;p33"/>
            <p:cNvSpPr/>
            <p:nvPr/>
          </p:nvSpPr>
          <p:spPr>
            <a:xfrm>
              <a:off x="6134580" y="1187894"/>
              <a:ext cx="720000" cy="667200"/>
            </a:xfrm>
            <a:prstGeom prst="ellipse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9" name="Google Shape;299;p33"/>
            <p:cNvSpPr/>
            <p:nvPr/>
          </p:nvSpPr>
          <p:spPr>
            <a:xfrm>
              <a:off x="4989496" y="2170210"/>
              <a:ext cx="444900" cy="411900"/>
            </a:xfrm>
            <a:prstGeom prst="ellipse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0" name="Google Shape;300;p33"/>
            <p:cNvSpPr txBox="1"/>
            <p:nvPr/>
          </p:nvSpPr>
          <p:spPr>
            <a:xfrm>
              <a:off x="6953025" y="1008600"/>
              <a:ext cx="2190900" cy="120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chemeClr val="lt1"/>
                  </a:solidFill>
                  <a:highlight>
                    <a:srgbClr val="FD2906"/>
                  </a:highlight>
                </a:rPr>
                <a:t>버거매장이 없는 지역 → None 처리</a:t>
              </a:r>
              <a:endParaRPr sz="1000">
                <a:solidFill>
                  <a:schemeClr val="lt1"/>
                </a:solidFill>
                <a:highlight>
                  <a:srgbClr val="FD2906"/>
                </a:highlight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800"/>
                </a:spcBef>
                <a:spcAft>
                  <a:spcPts val="0"/>
                </a:spcAft>
                <a:buNone/>
              </a:pPr>
              <a:r>
                <a:rPr lang="en" sz="1000">
                  <a:solidFill>
                    <a:srgbClr val="333333"/>
                  </a:solidFill>
                </a:rPr>
                <a:t>경상북도 청송군,경상북도 군위군, 경상북도 영양군, 신안, 함평 등</a:t>
              </a:r>
              <a:endParaRPr sz="1000">
                <a:solidFill>
                  <a:srgbClr val="333333"/>
                </a:solidFill>
              </a:endParaRPr>
            </a:p>
            <a:p>
              <a:pPr indent="0" lvl="0" marL="0" rtl="0" algn="l">
                <a:lnSpc>
                  <a:spcPct val="110000"/>
                </a:lnSpc>
                <a:spcBef>
                  <a:spcPts val="800"/>
                </a:spcBef>
                <a:spcAft>
                  <a:spcPts val="800"/>
                </a:spcAft>
                <a:buNone/>
              </a:pPr>
              <a:r>
                <a:rPr lang="en" sz="1000">
                  <a:solidFill>
                    <a:srgbClr val="333333"/>
                  </a:solidFill>
                </a:rPr>
                <a:t>2019년 10월 기준 인구소멸 고위험구역으로 선정 </a:t>
              </a:r>
              <a:r>
                <a:rPr lang="en" sz="1000" u="sng">
                  <a:solidFill>
                    <a:schemeClr val="hlink"/>
                  </a:solidFill>
                  <a:hlinkClick r:id="rId5"/>
                </a:rPr>
                <a:t>기사 링크</a:t>
              </a:r>
              <a:endParaRPr/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버거지수와 경제지표에 대한 *설명력 분석</a:t>
            </a:r>
            <a:endParaRPr sz="2500">
              <a:solidFill>
                <a:schemeClr val="dk1"/>
              </a:solidFill>
            </a:endParaRPr>
          </a:p>
        </p:txBody>
      </p:sp>
      <p:pic>
        <p:nvPicPr>
          <p:cNvPr id="306" name="Google Shape;306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24750" y="981000"/>
            <a:ext cx="5572234" cy="3857701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34"/>
          <p:cNvSpPr/>
          <p:nvPr/>
        </p:nvSpPr>
        <p:spPr>
          <a:xfrm>
            <a:off x="6011075" y="1053500"/>
            <a:ext cx="768300" cy="3785100"/>
          </a:xfrm>
          <a:prstGeom prst="rect">
            <a:avLst/>
          </a:prstGeom>
          <a:noFill/>
          <a:ln cap="flat" cmpd="sng" w="381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8" name="Google Shape;308;p34"/>
          <p:cNvSpPr txBox="1"/>
          <p:nvPr/>
        </p:nvSpPr>
        <p:spPr>
          <a:xfrm>
            <a:off x="5106325" y="173500"/>
            <a:ext cx="400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*설명력 : 두 변수 사이의 직선적인 연관성의 정도 (</a:t>
            </a: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=상관계수)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5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solidFill>
                  <a:schemeClr val="dk1"/>
                </a:solidFill>
              </a:rPr>
              <a:t>버거지수와 인구/인구밀도에 대한 *설명력 분석</a:t>
            </a:r>
            <a:endParaRPr sz="2500">
              <a:solidFill>
                <a:schemeClr val="dk1"/>
              </a:solidFill>
            </a:endParaRPr>
          </a:p>
        </p:txBody>
      </p:sp>
      <p:sp>
        <p:nvSpPr>
          <p:cNvPr id="314" name="Google Shape;314;p35"/>
          <p:cNvSpPr txBox="1"/>
          <p:nvPr/>
        </p:nvSpPr>
        <p:spPr>
          <a:xfrm>
            <a:off x="5106325" y="173500"/>
            <a:ext cx="4001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33333"/>
                </a:solidFill>
                <a:latin typeface="Malgun Gothic"/>
                <a:ea typeface="Malgun Gothic"/>
                <a:cs typeface="Malgun Gothic"/>
                <a:sym typeface="Malgun Gothic"/>
              </a:rPr>
              <a:t>*설명력 : 두 변수 사이의 직선적인 연관성의 정도 (=상관계수)</a:t>
            </a:r>
            <a:endParaRPr/>
          </a:p>
        </p:txBody>
      </p:sp>
      <p:pic>
        <p:nvPicPr>
          <p:cNvPr id="315" name="Google Shape;315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1750" y="933775"/>
            <a:ext cx="4770849" cy="4024549"/>
          </a:xfrm>
          <a:prstGeom prst="rect">
            <a:avLst/>
          </a:prstGeom>
          <a:noFill/>
          <a:ln>
            <a:noFill/>
          </a:ln>
        </p:spPr>
      </p:pic>
      <p:sp>
        <p:nvSpPr>
          <p:cNvPr id="316" name="Google Shape;316;p35"/>
          <p:cNvSpPr/>
          <p:nvPr/>
        </p:nvSpPr>
        <p:spPr>
          <a:xfrm>
            <a:off x="4495800" y="3174825"/>
            <a:ext cx="1167900" cy="1095300"/>
          </a:xfrm>
          <a:prstGeom prst="rect">
            <a:avLst/>
          </a:prstGeom>
          <a:noFill/>
          <a:ln cap="flat" cmpd="sng" w="3810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7" name="Google Shape;317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64825" y="2348800"/>
            <a:ext cx="2743200" cy="2743200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5"/>
          <p:cNvSpPr txBox="1"/>
          <p:nvPr/>
        </p:nvSpPr>
        <p:spPr>
          <a:xfrm>
            <a:off x="6488400" y="1948600"/>
            <a:ext cx="2681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/>
              <a:t>6년</a:t>
            </a:r>
            <a:r>
              <a:rPr b="1" lang="en"/>
              <a:t>전 버거지수-인구밀도 분석 결과 </a:t>
            </a:r>
            <a:endParaRPr b="1"/>
          </a:p>
        </p:txBody>
      </p:sp>
      <p:sp>
        <p:nvSpPr>
          <p:cNvPr id="319" name="Google Shape;319;p35"/>
          <p:cNvSpPr/>
          <p:nvPr/>
        </p:nvSpPr>
        <p:spPr>
          <a:xfrm>
            <a:off x="7241575" y="2571750"/>
            <a:ext cx="813300" cy="2841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35"/>
          <p:cNvSpPr/>
          <p:nvPr/>
        </p:nvSpPr>
        <p:spPr>
          <a:xfrm>
            <a:off x="5161900" y="3306450"/>
            <a:ext cx="425100" cy="284100"/>
          </a:xfrm>
          <a:prstGeom prst="rect">
            <a:avLst/>
          </a:prstGeom>
          <a:solidFill>
            <a:srgbClr val="FDDD06">
              <a:alpha val="81960"/>
            </a:srgbClr>
          </a:solidFill>
          <a:ln>
            <a:noFill/>
          </a:ln>
          <a:effectLst>
            <a:outerShdw blurRad="57150" rotWithShape="0" algn="bl" dir="5400000" dist="19050">
              <a:srgbClr val="000000">
                <a:alpha val="0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25" name="Google Shape;325;p36"/>
          <p:cNvGrpSpPr/>
          <p:nvPr/>
        </p:nvGrpSpPr>
        <p:grpSpPr>
          <a:xfrm>
            <a:off x="827600" y="3170777"/>
            <a:ext cx="7394863" cy="1494098"/>
            <a:chOff x="2551706" y="3897257"/>
            <a:chExt cx="1499242" cy="1494098"/>
          </a:xfrm>
        </p:grpSpPr>
        <p:sp>
          <p:nvSpPr>
            <p:cNvPr id="326" name="Google Shape;326;p36"/>
            <p:cNvSpPr txBox="1"/>
            <p:nvPr/>
          </p:nvSpPr>
          <p:spPr>
            <a:xfrm>
              <a:off x="2551706" y="4214755"/>
              <a:ext cx="1480200" cy="1176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롯데리아는 전국적으로 넓게 퍼져있지만, 다른 브랜드는 비교적 수도권과 광역시에 집중되어 있음 </a:t>
              </a:r>
              <a:endParaRPr sz="1200">
                <a:solidFill>
                  <a:schemeClr val="lt1"/>
                </a:solidFill>
              </a:endParaRPr>
            </a:p>
            <a:p>
              <a:pPr indent="-30480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200"/>
                <a:buChar char="-"/>
              </a:pPr>
              <a:r>
                <a:rPr lang="en" sz="1200">
                  <a:solidFill>
                    <a:schemeClr val="lt1"/>
                  </a:solidFill>
                </a:rPr>
                <a:t>스케일바 확인 : 롯데리아 1~31, BKM 1~12</a:t>
              </a:r>
              <a:endParaRPr sz="12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200">
                  <a:solidFill>
                    <a:schemeClr val="lt1"/>
                  </a:solidFill>
                </a:rPr>
                <a:t>✔️ 6년 전과 비교하였을 때 KFC와 맥도날드는 비슷하지만, 버거킹은 구미시,안동시 등에서 더 많은 매장을 보유함</a:t>
              </a:r>
              <a:endParaRPr sz="12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7" name="Google Shape;327;p36"/>
            <p:cNvSpPr txBox="1"/>
            <p:nvPr/>
          </p:nvSpPr>
          <p:spPr>
            <a:xfrm>
              <a:off x="2570748" y="3897257"/>
              <a:ext cx="1480200" cy="359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chemeClr val="lt1"/>
                  </a:solidFill>
                </a:rPr>
                <a:t>전국 시군구 및 브랜드별 매장수</a:t>
              </a:r>
              <a:endParaRPr b="1"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28" name="Google Shape;328;p3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4995" r="14995" t="0"/>
          <a:stretch/>
        </p:blipFill>
        <p:spPr>
          <a:xfrm>
            <a:off x="0" y="0"/>
            <a:ext cx="2335800" cy="30012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29" name="Google Shape;329;p36"/>
          <p:cNvPicPr preferRelativeResize="0"/>
          <p:nvPr>
            <p:ph idx="2" type="pic"/>
          </p:nvPr>
        </p:nvPicPr>
        <p:blipFill rotWithShape="1">
          <a:blip r:embed="rId4">
            <a:alphaModFix/>
          </a:blip>
          <a:srcRect b="0" l="14989" r="14996" t="0"/>
          <a:stretch/>
        </p:blipFill>
        <p:spPr>
          <a:xfrm>
            <a:off x="2259600" y="0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0" name="Google Shape;330;p36"/>
          <p:cNvPicPr preferRelativeResize="0"/>
          <p:nvPr>
            <p:ph idx="2" type="pic"/>
          </p:nvPr>
        </p:nvPicPr>
        <p:blipFill rotWithShape="1">
          <a:blip r:embed="rId5">
            <a:alphaModFix/>
          </a:blip>
          <a:srcRect b="0" l="14989" r="14996" t="0"/>
          <a:stretch/>
        </p:blipFill>
        <p:spPr>
          <a:xfrm>
            <a:off x="4595400" y="0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1" name="Google Shape;331;p36"/>
          <p:cNvPicPr preferRelativeResize="0"/>
          <p:nvPr>
            <p:ph idx="2" type="pic"/>
          </p:nvPr>
        </p:nvPicPr>
        <p:blipFill rotWithShape="1">
          <a:blip r:embed="rId6">
            <a:alphaModFix/>
          </a:blip>
          <a:srcRect b="0" l="14989" r="14996" t="0"/>
          <a:stretch/>
        </p:blipFill>
        <p:spPr>
          <a:xfrm>
            <a:off x="6808200" y="2"/>
            <a:ext cx="2335800" cy="3000900"/>
          </a:xfrm>
          <a:prstGeom prst="rect">
            <a:avLst/>
          </a:prstGeom>
          <a:solidFill>
            <a:srgbClr val="D8D8D8"/>
          </a:solidFill>
          <a:ln>
            <a:noFill/>
          </a:ln>
        </p:spPr>
      </p:pic>
      <p:pic>
        <p:nvPicPr>
          <p:cNvPr id="332" name="Google Shape;33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131800" y="4267750"/>
            <a:ext cx="2786476" cy="72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7"/>
          <p:cNvSpPr txBox="1"/>
          <p:nvPr>
            <p:ph idx="1" type="subTitle"/>
          </p:nvPr>
        </p:nvSpPr>
        <p:spPr>
          <a:xfrm>
            <a:off x="1698375" y="8071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브랜드별 매장수는 어떻게 변화하였을까?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338" name="Google Shape;338;p37"/>
          <p:cNvSpPr/>
          <p:nvPr/>
        </p:nvSpPr>
        <p:spPr>
          <a:xfrm>
            <a:off x="2051725" y="1259466"/>
            <a:ext cx="3095400" cy="2805900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9" name="Google Shape;339;p37"/>
          <p:cNvSpPr txBox="1"/>
          <p:nvPr/>
        </p:nvSpPr>
        <p:spPr>
          <a:xfrm>
            <a:off x="2274203" y="1401225"/>
            <a:ext cx="2650192" cy="260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lt1"/>
                </a:solidFill>
              </a:rPr>
              <a:t>2015년</a:t>
            </a:r>
            <a:endParaRPr b="1" sz="1500">
              <a:solidFill>
                <a:schemeClr val="lt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</a:endParaRPr>
          </a:p>
        </p:txBody>
      </p:sp>
      <p:sp>
        <p:nvSpPr>
          <p:cNvPr id="340" name="Google Shape;340;p37"/>
          <p:cNvSpPr/>
          <p:nvPr/>
        </p:nvSpPr>
        <p:spPr>
          <a:xfrm>
            <a:off x="5431676" y="1258750"/>
            <a:ext cx="3095400" cy="2805900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1" name="Google Shape;341;p37"/>
          <p:cNvSpPr txBox="1"/>
          <p:nvPr/>
        </p:nvSpPr>
        <p:spPr>
          <a:xfrm>
            <a:off x="5654166" y="1400471"/>
            <a:ext cx="2650192" cy="2604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lt1"/>
                </a:solidFill>
              </a:rPr>
              <a:t>2021년</a:t>
            </a:r>
            <a:endParaRPr b="1" sz="17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2" name="Google Shape;342;p37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총 매장수 비교</a:t>
            </a:r>
            <a:endParaRPr b="1" sz="3000"/>
          </a:p>
        </p:txBody>
      </p:sp>
      <p:cxnSp>
        <p:nvCxnSpPr>
          <p:cNvPr id="343" name="Google Shape;343;p37"/>
          <p:cNvCxnSpPr/>
          <p:nvPr/>
        </p:nvCxnSpPr>
        <p:spPr>
          <a:xfrm>
            <a:off x="2260125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4" name="Google Shape;344;p37"/>
          <p:cNvCxnSpPr/>
          <p:nvPr/>
        </p:nvCxnSpPr>
        <p:spPr>
          <a:xfrm>
            <a:off x="5651813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45" name="Google Shape;34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9425" y="1943638"/>
            <a:ext cx="27813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9075" y="1943650"/>
            <a:ext cx="2865250" cy="1971674"/>
          </a:xfrm>
          <a:prstGeom prst="rect">
            <a:avLst/>
          </a:prstGeom>
          <a:noFill/>
          <a:ln>
            <a:noFill/>
          </a:ln>
        </p:spPr>
      </p:pic>
      <p:sp>
        <p:nvSpPr>
          <p:cNvPr id="347" name="Google Shape;347;p37"/>
          <p:cNvSpPr txBox="1"/>
          <p:nvPr/>
        </p:nvSpPr>
        <p:spPr>
          <a:xfrm>
            <a:off x="2074100" y="4222450"/>
            <a:ext cx="6669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✔️ KFC와 맥도날드는 각각 약 200여개, 400여개의 매장으로 6년 전과 비슷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✔️버거킹은 약 200여개의 매장 증가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→ 관련 기사 “</a:t>
            </a:r>
            <a:r>
              <a:rPr lang="en" u="sng">
                <a:solidFill>
                  <a:srgbClr val="333333"/>
                </a:solidFill>
                <a:highlight>
                  <a:srgbClr val="FFFFFF"/>
                </a:highlight>
                <a:latin typeface="Malgun Gothic"/>
                <a:ea typeface="Malgun Gothic"/>
                <a:cs typeface="Malgun Gothic"/>
                <a:sym typeface="Malgun Gothic"/>
              </a:rPr>
              <a:t>드라이브스루 매장 2배 늘린 버거킹, 맥도날드 턱밑까지 추격</a:t>
            </a:r>
            <a:r>
              <a:rPr lang="en"/>
              <a:t>” </a:t>
            </a:r>
            <a:r>
              <a:rPr lang="en">
                <a:solidFill>
                  <a:schemeClr val="dk2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2" name="Google Shape;352;p38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chemeClr val="lt1"/>
                </a:solidFill>
              </a:rPr>
              <a:t>브랜드끼리의 상관관계</a:t>
            </a:r>
            <a:endParaRPr b="1" sz="3000">
              <a:solidFill>
                <a:schemeClr val="lt1"/>
              </a:solidFill>
            </a:endParaRPr>
          </a:p>
        </p:txBody>
      </p:sp>
      <p:pic>
        <p:nvPicPr>
          <p:cNvPr id="353" name="Google Shape;353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4800" y="1065300"/>
            <a:ext cx="3902101" cy="3895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1576" y="1078063"/>
            <a:ext cx="3870450" cy="38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38"/>
          <p:cNvSpPr txBox="1"/>
          <p:nvPr/>
        </p:nvSpPr>
        <p:spPr>
          <a:xfrm>
            <a:off x="374325" y="2571750"/>
            <a:ext cx="2550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38"/>
          <p:cNvSpPr txBox="1"/>
          <p:nvPr/>
        </p:nvSpPr>
        <p:spPr>
          <a:xfrm>
            <a:off x="214950" y="2406775"/>
            <a:ext cx="2550900" cy="26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2015년</a:t>
            </a:r>
            <a:r>
              <a:rPr lang="en">
                <a:solidFill>
                  <a:schemeClr val="dk1"/>
                </a:solidFill>
              </a:rPr>
              <a:t> 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“맥도날드는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KFC나 버거킹보다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롯데리아에 더 가깝다.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KFC와 버거킹은 서로 </a:t>
            </a:r>
            <a:endParaRPr i="1" sz="1300">
              <a:solidFill>
                <a:srgbClr val="3A3A3A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300">
                <a:solidFill>
                  <a:srgbClr val="3A3A3A"/>
                </a:solidFill>
                <a:highlight>
                  <a:srgbClr val="FFFFFF"/>
                </a:highlight>
              </a:rPr>
              <a:t>분포가 비슷하다. 맥도날드가 완전 도심보다 서울 안에서도 주로 주택가 상가에 많이 분포하는 걸 생각해보면 그럴 수도 있겠다 싶다. 버거지수 분자에서 맥도날드를 빼는게 더 원래 의도에 맞을 것 같다.” </a:t>
            </a:r>
            <a:endParaRPr i="1"/>
          </a:p>
        </p:txBody>
      </p:sp>
      <p:sp>
        <p:nvSpPr>
          <p:cNvPr id="357" name="Google Shape;357;p38"/>
          <p:cNvSpPr txBox="1"/>
          <p:nvPr/>
        </p:nvSpPr>
        <p:spPr>
          <a:xfrm>
            <a:off x="4214625" y="2406775"/>
            <a:ext cx="2550900" cy="28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</a:rPr>
              <a:t>2021년</a:t>
            </a:r>
            <a:endParaRPr b="1"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버거킹</a:t>
            </a:r>
            <a:r>
              <a:rPr lang="en" sz="1200">
                <a:solidFill>
                  <a:schemeClr val="dk1"/>
                </a:solidFill>
              </a:rPr>
              <a:t>이 롯데리아,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맥도날드의 분포와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비슷해졌다.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롯데리아와 맥도날드의 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</a:rPr>
              <a:t>가맹점 수 차이가 6년 전과 크지 않는 것으로 보았을 때, 버거킹이 가맹사업을 적극적으로 추진하면서 나타난 현상으로 보인다. 버거킹의 매장수가 늘어나면서 롯데리아와 맥도날드처럼 비교적 인구밀도가 적은 지역에도 진출한 것으로 보인다.</a:t>
            </a:r>
            <a:endParaRPr sz="12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2" name="Google Shape;362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63550" y="1427150"/>
            <a:ext cx="6744375" cy="3698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3" name="Google Shape;363;p39"/>
          <p:cNvCxnSpPr/>
          <p:nvPr/>
        </p:nvCxnSpPr>
        <p:spPr>
          <a:xfrm flipH="1" rot="10800000">
            <a:off x="2992781" y="2574104"/>
            <a:ext cx="4157400" cy="1518600"/>
          </a:xfrm>
          <a:prstGeom prst="straightConnector1">
            <a:avLst/>
          </a:prstGeom>
          <a:noFill/>
          <a:ln cap="flat" cmpd="sng" w="19050">
            <a:solidFill>
              <a:srgbClr val="BFBFBF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64" name="Google Shape;364;p39"/>
          <p:cNvSpPr txBox="1"/>
          <p:nvPr>
            <p:ph idx="1" type="subTitle"/>
          </p:nvPr>
        </p:nvSpPr>
        <p:spPr>
          <a:xfrm>
            <a:off x="1809525" y="706450"/>
            <a:ext cx="7298700" cy="72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이상점(outlier) 분석   </a:t>
            </a:r>
            <a:endParaRPr sz="1300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✔️추세선을 기준으로 두 그룹(오른쪽 아래/왼쪽 위)로 나누어서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solidFill>
                  <a:schemeClr val="dk1"/>
                </a:solidFill>
              </a:rPr>
              <a:t>✔️색 구분 : 소속된 광역시도별로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65" name="Google Shape;365;p39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grpSp>
        <p:nvGrpSpPr>
          <p:cNvPr id="366" name="Google Shape;366;p39"/>
          <p:cNvGrpSpPr/>
          <p:nvPr/>
        </p:nvGrpSpPr>
        <p:grpSpPr>
          <a:xfrm>
            <a:off x="3172850" y="1636000"/>
            <a:ext cx="1937150" cy="1189800"/>
            <a:chOff x="3172850" y="1636000"/>
            <a:chExt cx="1937150" cy="1189800"/>
          </a:xfrm>
        </p:grpSpPr>
        <p:sp>
          <p:nvSpPr>
            <p:cNvPr id="367" name="Google Shape;367;p39"/>
            <p:cNvSpPr/>
            <p:nvPr/>
          </p:nvSpPr>
          <p:spPr>
            <a:xfrm>
              <a:off x="3172850" y="1636000"/>
              <a:ext cx="1921200" cy="1189800"/>
            </a:xfrm>
            <a:prstGeom prst="rect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8" name="Google Shape;368;p39"/>
            <p:cNvSpPr txBox="1"/>
            <p:nvPr/>
          </p:nvSpPr>
          <p:spPr>
            <a:xfrm>
              <a:off x="4090000" y="1636000"/>
              <a:ext cx="1020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D2906"/>
                  </a:solidFill>
                </a:rPr>
                <a:t>GROUP 1</a:t>
              </a:r>
              <a:endParaRPr>
                <a:solidFill>
                  <a:srgbClr val="FD2906"/>
                </a:solidFill>
              </a:endParaRPr>
            </a:p>
          </p:txBody>
        </p:sp>
      </p:grpSp>
      <p:grpSp>
        <p:nvGrpSpPr>
          <p:cNvPr id="369" name="Google Shape;369;p39"/>
          <p:cNvGrpSpPr/>
          <p:nvPr/>
        </p:nvGrpSpPr>
        <p:grpSpPr>
          <a:xfrm>
            <a:off x="6048250" y="3151725"/>
            <a:ext cx="1392075" cy="1298400"/>
            <a:chOff x="6048250" y="3151725"/>
            <a:chExt cx="1392075" cy="1298400"/>
          </a:xfrm>
        </p:grpSpPr>
        <p:sp>
          <p:nvSpPr>
            <p:cNvPr id="370" name="Google Shape;370;p39"/>
            <p:cNvSpPr/>
            <p:nvPr/>
          </p:nvSpPr>
          <p:spPr>
            <a:xfrm>
              <a:off x="6048250" y="3151725"/>
              <a:ext cx="1392000" cy="1285200"/>
            </a:xfrm>
            <a:prstGeom prst="rect">
              <a:avLst/>
            </a:prstGeom>
            <a:noFill/>
            <a:ln cap="flat" cmpd="sng" w="28575">
              <a:solidFill>
                <a:srgbClr val="FD2906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1" name="Google Shape;371;p39"/>
            <p:cNvSpPr txBox="1"/>
            <p:nvPr/>
          </p:nvSpPr>
          <p:spPr>
            <a:xfrm>
              <a:off x="6333325" y="4049925"/>
              <a:ext cx="11070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>
                  <a:solidFill>
                    <a:srgbClr val="FD2906"/>
                  </a:solidFill>
                </a:rPr>
                <a:t>GROUP 2</a:t>
              </a:r>
              <a:endParaRPr>
                <a:solidFill>
                  <a:srgbClr val="FD2906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40"/>
          <p:cNvSpPr txBox="1"/>
          <p:nvPr>
            <p:ph idx="1" type="subTitle"/>
          </p:nvPr>
        </p:nvSpPr>
        <p:spPr>
          <a:xfrm>
            <a:off x="1809525" y="799925"/>
            <a:ext cx="7184700" cy="159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1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버거지수가 낮은데 반해 인구수가 높은 지역</a:t>
            </a:r>
            <a:endParaRPr sz="1300">
              <a:solidFill>
                <a:schemeClr val="dk1"/>
              </a:solidFill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경기도 수원시, 고양시, 성남시, 용인시, 부천시, 화성시, 경상남도 창원시*, 충청북도 청주시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주로 수도권에 위치, 서울로 출퇴근하며 유동인구 많음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데이터 추출 : 인구수 8만 이상이면서 버거지수는 2 이하인 지역</a:t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77" name="Google Shape;377;p40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775" y="2324425"/>
            <a:ext cx="4228576" cy="2590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23"/>
          <p:cNvSpPr txBox="1"/>
          <p:nvPr/>
        </p:nvSpPr>
        <p:spPr>
          <a:xfrm>
            <a:off x="4139952" y="309786"/>
            <a:ext cx="500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3600">
                <a:solidFill>
                  <a:schemeClr val="lt1"/>
                </a:solidFill>
              </a:rPr>
              <a:t>Contents</a:t>
            </a:r>
            <a:endParaRPr sz="36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6" name="Google Shape;126;p23"/>
          <p:cNvSpPr/>
          <p:nvPr/>
        </p:nvSpPr>
        <p:spPr>
          <a:xfrm>
            <a:off x="3347864" y="1139974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7" name="Google Shape;127;p23"/>
          <p:cNvSpPr/>
          <p:nvPr/>
        </p:nvSpPr>
        <p:spPr>
          <a:xfrm>
            <a:off x="3398606" y="3533172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3"/>
          <p:cNvSpPr/>
          <p:nvPr/>
        </p:nvSpPr>
        <p:spPr>
          <a:xfrm>
            <a:off x="3500264" y="1932062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9" name="Google Shape;129;p23"/>
          <p:cNvSpPr/>
          <p:nvPr/>
        </p:nvSpPr>
        <p:spPr>
          <a:xfrm>
            <a:off x="3347864" y="2724150"/>
            <a:ext cx="576000" cy="576000"/>
          </a:xfrm>
          <a:prstGeom prst="ellipse">
            <a:avLst/>
          </a:prstGeom>
          <a:solidFill>
            <a:srgbClr val="FDDD06"/>
          </a:solidFill>
          <a:ln cap="flat" cmpd="sng" w="254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0" name="Google Shape;130;p23"/>
          <p:cNvGrpSpPr/>
          <p:nvPr/>
        </p:nvGrpSpPr>
        <p:grpSpPr>
          <a:xfrm>
            <a:off x="4129515" y="1139874"/>
            <a:ext cx="4417870" cy="576263"/>
            <a:chOff x="4129683" y="987474"/>
            <a:chExt cx="5697537" cy="576263"/>
          </a:xfrm>
        </p:grpSpPr>
        <p:sp>
          <p:nvSpPr>
            <p:cNvPr id="131" name="Google Shape;131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2" name="Google Shape;132;p23"/>
            <p:cNvSpPr/>
            <p:nvPr/>
          </p:nvSpPr>
          <p:spPr>
            <a:xfrm flipH="1">
              <a:off x="4314157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3" name="Google Shape;133;p23"/>
          <p:cNvSpPr/>
          <p:nvPr/>
        </p:nvSpPr>
        <p:spPr>
          <a:xfrm>
            <a:off x="4461201" y="1289506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주제 선정 배경 및 목표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4" name="Google Shape;134;p23"/>
          <p:cNvSpPr txBox="1"/>
          <p:nvPr/>
        </p:nvSpPr>
        <p:spPr>
          <a:xfrm>
            <a:off x="3386427" y="1267480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3547960" y="2035428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3"/>
          <p:cNvSpPr txBox="1"/>
          <p:nvPr/>
        </p:nvSpPr>
        <p:spPr>
          <a:xfrm>
            <a:off x="3443257" y="3636538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p23"/>
          <p:cNvSpPr txBox="1"/>
          <p:nvPr/>
        </p:nvSpPr>
        <p:spPr>
          <a:xfrm>
            <a:off x="3395560" y="2825452"/>
            <a:ext cx="480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b="1" sz="1800">
              <a:solidFill>
                <a:srgbClr val="3F3F3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8" name="Google Shape;138;p23"/>
          <p:cNvGrpSpPr/>
          <p:nvPr/>
        </p:nvGrpSpPr>
        <p:grpSpPr>
          <a:xfrm>
            <a:off x="4321156" y="1932406"/>
            <a:ext cx="4417870" cy="576263"/>
            <a:chOff x="4129683" y="987474"/>
            <a:chExt cx="5697537" cy="576263"/>
          </a:xfrm>
        </p:grpSpPr>
        <p:sp>
          <p:nvSpPr>
            <p:cNvPr id="139" name="Google Shape;139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0" name="Google Shape;140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1" name="Google Shape;141;p23"/>
          <p:cNvSpPr/>
          <p:nvPr/>
        </p:nvSpPr>
        <p:spPr>
          <a:xfrm>
            <a:off x="4652842" y="2082038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데이터 설명 및 전처리 과정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2" name="Google Shape;142;p23"/>
          <p:cNvGrpSpPr/>
          <p:nvPr/>
        </p:nvGrpSpPr>
        <p:grpSpPr>
          <a:xfrm>
            <a:off x="4191476" y="2724938"/>
            <a:ext cx="4417870" cy="576263"/>
            <a:chOff x="4129683" y="987474"/>
            <a:chExt cx="5697537" cy="576263"/>
          </a:xfrm>
        </p:grpSpPr>
        <p:sp>
          <p:nvSpPr>
            <p:cNvPr id="143" name="Google Shape;143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4" name="Google Shape;144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5" name="Google Shape;145;p23"/>
          <p:cNvSpPr/>
          <p:nvPr/>
        </p:nvSpPr>
        <p:spPr>
          <a:xfrm>
            <a:off x="4461212" y="2874570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결과 및 분석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46" name="Google Shape;146;p23"/>
          <p:cNvGrpSpPr/>
          <p:nvPr/>
        </p:nvGrpSpPr>
        <p:grpSpPr>
          <a:xfrm>
            <a:off x="4217694" y="3517470"/>
            <a:ext cx="4417870" cy="576263"/>
            <a:chOff x="4129683" y="987474"/>
            <a:chExt cx="5697537" cy="576263"/>
          </a:xfrm>
        </p:grpSpPr>
        <p:sp>
          <p:nvSpPr>
            <p:cNvPr id="147" name="Google Shape;147;p23"/>
            <p:cNvSpPr/>
            <p:nvPr/>
          </p:nvSpPr>
          <p:spPr>
            <a:xfrm flipH="1">
              <a:off x="4129683" y="987474"/>
              <a:ext cx="5697537" cy="576263"/>
            </a:xfrm>
            <a:prstGeom prst="roundRect">
              <a:avLst>
                <a:gd fmla="val 50000" name="adj"/>
              </a:avLst>
            </a:prstGeom>
            <a:solidFill>
              <a:srgbClr val="FD290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76200" rotWithShape="0" dir="5400000" dist="20000">
                <a:srgbClr val="000000">
                  <a:alpha val="37647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8" name="Google Shape;148;p23"/>
            <p:cNvSpPr/>
            <p:nvPr/>
          </p:nvSpPr>
          <p:spPr>
            <a:xfrm flipH="1">
              <a:off x="4278908" y="1038274"/>
              <a:ext cx="5395912" cy="474663"/>
            </a:xfrm>
            <a:prstGeom prst="roundRect">
              <a:avLst>
                <a:gd fmla="val 50000" name="adj"/>
              </a:avLst>
            </a:prstGeom>
            <a:solidFill>
              <a:srgbClr val="FDDD06"/>
            </a:solidFill>
            <a:ln>
              <a:noFill/>
            </a:ln>
            <a:effectLst>
              <a:outerShdw blurRad="40000" rotWithShape="0" dir="5400000" dist="23000">
                <a:srgbClr val="000000">
                  <a:alpha val="34901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26262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49" name="Google Shape;149;p23"/>
          <p:cNvSpPr/>
          <p:nvPr/>
        </p:nvSpPr>
        <p:spPr>
          <a:xfrm>
            <a:off x="4549380" y="3667102"/>
            <a:ext cx="31275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rgbClr val="3F3F3F"/>
                </a:solidFill>
              </a:rPr>
              <a:t>결론</a:t>
            </a:r>
            <a:endParaRPr b="1" sz="12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idx="1" type="subTitle"/>
          </p:nvPr>
        </p:nvSpPr>
        <p:spPr>
          <a:xfrm>
            <a:off x="1809525" y="799925"/>
            <a:ext cx="7184700" cy="137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1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경기도 교통정보센터 - 지역간 출근통행량(2016년)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링크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총출근발생량 상위 6개 시 : 수원시, 성남시, 고양시, 용인시, 부천시, 화성시 → </a:t>
            </a:r>
            <a:r>
              <a:rPr lang="en" sz="1300" u="sng">
                <a:solidFill>
                  <a:schemeClr val="dk1"/>
                </a:solidFill>
              </a:rPr>
              <a:t>GROUP1</a:t>
            </a:r>
            <a:r>
              <a:rPr lang="en" sz="1300">
                <a:solidFill>
                  <a:schemeClr val="dk1"/>
                </a:solidFill>
              </a:rPr>
              <a:t> 동일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데이터 추출 : ‘총 출근 발생량’이 상위 6위 안에 드는 경기도 지역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84" name="Google Shape;384;p41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92575" y="2176625"/>
            <a:ext cx="6355527" cy="2890401"/>
          </a:xfrm>
          <a:prstGeom prst="rect">
            <a:avLst/>
          </a:prstGeom>
          <a:noFill/>
          <a:ln>
            <a:noFill/>
          </a:ln>
        </p:spPr>
      </p:pic>
      <p:sp>
        <p:nvSpPr>
          <p:cNvPr id="386" name="Google Shape;386;p41"/>
          <p:cNvSpPr/>
          <p:nvPr/>
        </p:nvSpPr>
        <p:spPr>
          <a:xfrm>
            <a:off x="3077775" y="2717325"/>
            <a:ext cx="776400" cy="2301300"/>
          </a:xfrm>
          <a:prstGeom prst="rect">
            <a:avLst/>
          </a:prstGeom>
          <a:noFill/>
          <a:ln cap="flat" cmpd="sng" w="1905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42"/>
          <p:cNvSpPr txBox="1"/>
          <p:nvPr>
            <p:ph idx="1" type="subTitle"/>
          </p:nvPr>
        </p:nvSpPr>
        <p:spPr>
          <a:xfrm>
            <a:off x="1809525" y="799925"/>
            <a:ext cx="7184700" cy="157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2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버거지수가 높은데 반해 인구수가 낮은 지역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서울시 서초구, 강남구, 중구, 종로구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✔️ 역시 유동인구가 많은 지역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📊  데이터 추출 : 버거지수 상위 4개 지역 추출</a:t>
            </a:r>
            <a:endParaRPr sz="1300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392" name="Google Shape;392;p42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pic>
        <p:nvPicPr>
          <p:cNvPr id="393" name="Google Shape;39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5400" y="2370625"/>
            <a:ext cx="5526274" cy="2190601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42"/>
          <p:cNvSpPr/>
          <p:nvPr/>
        </p:nvSpPr>
        <p:spPr>
          <a:xfrm>
            <a:off x="5171225" y="2980725"/>
            <a:ext cx="582300" cy="1570800"/>
          </a:xfrm>
          <a:prstGeom prst="rect">
            <a:avLst/>
          </a:prstGeom>
          <a:noFill/>
          <a:ln cap="flat" cmpd="sng" w="19050">
            <a:solidFill>
              <a:srgbClr val="FD2906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43"/>
          <p:cNvSpPr txBox="1"/>
          <p:nvPr>
            <p:ph idx="1" type="subTitle"/>
          </p:nvPr>
        </p:nvSpPr>
        <p:spPr>
          <a:xfrm>
            <a:off x="1809525" y="799925"/>
            <a:ext cx="7184700" cy="114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  <a:highlight>
                  <a:srgbClr val="FDDD06"/>
                </a:highlight>
              </a:rPr>
              <a:t> 이상점(utlier) 분석 </a:t>
            </a:r>
            <a:r>
              <a:rPr lang="en" sz="1300">
                <a:solidFill>
                  <a:schemeClr val="dk1"/>
                </a:solidFill>
              </a:rPr>
              <a:t>: </a:t>
            </a:r>
            <a:r>
              <a:rPr lang="en" sz="1300" u="sng">
                <a:solidFill>
                  <a:schemeClr val="dk1"/>
                </a:solidFill>
              </a:rPr>
              <a:t>GROUP 2</a:t>
            </a:r>
            <a:r>
              <a:rPr lang="en" sz="1300" u="sng">
                <a:solidFill>
                  <a:schemeClr val="dk1"/>
                </a:solidFill>
                <a:highlight>
                  <a:srgbClr val="FDDD06"/>
                </a:highlight>
              </a:rPr>
              <a:t> </a:t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 u="sng"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서울특별시 데이터시각화 자료 (2018년) </a:t>
            </a:r>
            <a:r>
              <a:rPr lang="en" sz="1300" u="sng">
                <a:solidFill>
                  <a:schemeClr val="hlink"/>
                </a:solidFill>
                <a:hlinkClick r:id="rId3"/>
              </a:rPr>
              <a:t>링크</a:t>
            </a:r>
            <a:r>
              <a:rPr lang="en" sz="1300">
                <a:solidFill>
                  <a:schemeClr val="dk1"/>
                </a:solidFill>
              </a:rPr>
              <a:t>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1300">
                <a:solidFill>
                  <a:schemeClr val="dk1"/>
                </a:solidFill>
              </a:rPr>
              <a:t>서울시 강남구와 서초구, 중구와 종로구가 유동인구 및 주민등록인구 대비 유동인구가 많은 지역으로 선정 </a:t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t/>
            </a:r>
            <a:endParaRPr sz="1300">
              <a:solidFill>
                <a:schemeClr val="dk1"/>
              </a:solidFill>
            </a:endParaRPr>
          </a:p>
        </p:txBody>
      </p:sp>
      <p:sp>
        <p:nvSpPr>
          <p:cNvPr id="400" name="Google Shape;400;p43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2500">
                <a:solidFill>
                  <a:schemeClr val="dk1"/>
                </a:solidFill>
              </a:rPr>
              <a:t>시군구별 버거지수-인구수</a:t>
            </a:r>
            <a:endParaRPr b="1" sz="2500"/>
          </a:p>
        </p:txBody>
      </p:sp>
      <p:grpSp>
        <p:nvGrpSpPr>
          <p:cNvPr id="401" name="Google Shape;401;p43"/>
          <p:cNvGrpSpPr/>
          <p:nvPr/>
        </p:nvGrpSpPr>
        <p:grpSpPr>
          <a:xfrm>
            <a:off x="1885352" y="1940865"/>
            <a:ext cx="6460599" cy="3138788"/>
            <a:chOff x="1885375" y="1954800"/>
            <a:chExt cx="6158817" cy="3048551"/>
          </a:xfrm>
        </p:grpSpPr>
        <p:pic>
          <p:nvPicPr>
            <p:cNvPr id="402" name="Google Shape;402;p43"/>
            <p:cNvPicPr preferRelativeResize="0"/>
            <p:nvPr/>
          </p:nvPicPr>
          <p:blipFill rotWithShape="1">
            <a:blip r:embed="rId4">
              <a:alphaModFix/>
            </a:blip>
            <a:srcRect b="77700" l="0" r="0" t="0"/>
            <a:stretch/>
          </p:blipFill>
          <p:spPr>
            <a:xfrm>
              <a:off x="2037775" y="1954800"/>
              <a:ext cx="5622052" cy="7486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03" name="Google Shape;403;p43"/>
            <p:cNvPicPr preferRelativeResize="0"/>
            <p:nvPr/>
          </p:nvPicPr>
          <p:blipFill rotWithShape="1">
            <a:blip r:embed="rId5">
              <a:alphaModFix/>
            </a:blip>
            <a:srcRect b="0" l="0" r="0" t="37464"/>
            <a:stretch/>
          </p:blipFill>
          <p:spPr>
            <a:xfrm>
              <a:off x="1885375" y="2703450"/>
              <a:ext cx="6158817" cy="2299900"/>
            </a:xfrm>
            <a:prstGeom prst="rect">
              <a:avLst/>
            </a:prstGeom>
            <a:noFill/>
            <a:ln>
              <a:noFill/>
            </a:ln>
          </p:spPr>
        </p:pic>
        <p:cxnSp>
          <p:nvCxnSpPr>
            <p:cNvPr id="404" name="Google Shape;404;p43"/>
            <p:cNvCxnSpPr/>
            <p:nvPr/>
          </p:nvCxnSpPr>
          <p:spPr>
            <a:xfrm flipH="1" rot="10800000">
              <a:off x="1968675" y="2856025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5" name="Google Shape;405;p43"/>
            <p:cNvCxnSpPr/>
            <p:nvPr/>
          </p:nvCxnSpPr>
          <p:spPr>
            <a:xfrm flipH="1" rot="10800000">
              <a:off x="5092875" y="2856025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06" name="Google Shape;406;p43"/>
            <p:cNvCxnSpPr/>
            <p:nvPr/>
          </p:nvCxnSpPr>
          <p:spPr>
            <a:xfrm flipH="1" rot="10800000">
              <a:off x="5092875" y="3022400"/>
              <a:ext cx="2703600" cy="13800"/>
            </a:xfrm>
            <a:prstGeom prst="straightConnector1">
              <a:avLst/>
            </a:prstGeom>
            <a:noFill/>
            <a:ln cap="flat" cmpd="sng" w="9525">
              <a:solidFill>
                <a:srgbClr val="FD2906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4"/>
          <p:cNvSpPr txBox="1"/>
          <p:nvPr>
            <p:ph idx="1" type="body"/>
          </p:nvPr>
        </p:nvSpPr>
        <p:spPr>
          <a:xfrm>
            <a:off x="3519900" y="1970650"/>
            <a:ext cx="5579700" cy="1202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4</a:t>
            </a:r>
            <a:r>
              <a:rPr lang="en" sz="3000">
                <a:solidFill>
                  <a:schemeClr val="dk1"/>
                </a:solidFill>
              </a:rPr>
              <a:t>. 결론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5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2626"/>
                </a:solidFill>
              </a:rPr>
              <a:t>결론</a:t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417" name="Google Shape;417;p45"/>
          <p:cNvSpPr txBox="1"/>
          <p:nvPr/>
        </p:nvSpPr>
        <p:spPr>
          <a:xfrm>
            <a:off x="1951225" y="1004850"/>
            <a:ext cx="7040100" cy="395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</a:t>
            </a:r>
            <a:r>
              <a:rPr lang="en" sz="1600">
                <a:solidFill>
                  <a:srgbClr val="434343"/>
                </a:solidFill>
              </a:rPr>
              <a:t>버거지수</a:t>
            </a:r>
            <a:r>
              <a:rPr lang="en" sz="1600">
                <a:solidFill>
                  <a:srgbClr val="434343"/>
                </a:solidFill>
              </a:rPr>
              <a:t>를 경제적인 지표로 활용하기는 힘들다.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상관계수가 낮고, 경제지표는 종속변수로서?? 인과관계를 따지기 어렵다.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다만, 개인 소비와 관련된 지표인 1인당 개인소득과 민간소비는 약한 상관관계를 가지는 것으로 보인다. 시군구별로 경제지표를 알 수 있는 통계자료가 없어서 이를 확인해볼 수는 없었다. 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버거지수는 6년 전과 비교하여 인구밀도와의 상관관계가 약해졌다.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원인으로 버거킹의 가맹점 확장에 따른 버거지수 분포의 변화를 들 수 있다.</a:t>
            </a:r>
            <a:endParaRPr sz="11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2015년의 분석에서 롯데리아와 맥도날드의 강한 상관관계를 미루어보았을 때 버거지수의 분자에서 맥도날드 항목을 제거하는 것이 본래의 의도에 맞다고 제안하였다. 즉, ‘롯데리아 대비 KFC+버거킹의 매장수’ 라는 지수가 인구밀도와 같은 도시 발전 지수를 더 잘 나타낼 수 있다는 것이다. </a:t>
            </a:r>
            <a:endParaRPr sz="1100">
              <a:solidFill>
                <a:srgbClr val="434343"/>
              </a:solidFill>
            </a:endParaRPr>
          </a:p>
          <a:p>
            <a:pPr indent="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434343"/>
                </a:solidFill>
              </a:rPr>
              <a:t>하지만 2021년 현재, 버거킹이 롯데리아가 점유했던 소도시까지 매장수를 확대하면서 광역시도와 소도시의 버거지수 차이를 줄이고 있기에 도시 발전 지표로서의 의미를 점차 잃어가고 있다.</a:t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434343"/>
                </a:solidFill>
              </a:rPr>
              <a:t>✔️ 유동인구는 인구수와의 상관관계를 낮게 만든다.</a:t>
            </a:r>
            <a:endParaRPr sz="1600">
              <a:solidFill>
                <a:srgbClr val="434343"/>
              </a:solidFill>
            </a:endParaRPr>
          </a:p>
          <a:p>
            <a:pPr indent="-2984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100"/>
              <a:buChar char="-"/>
            </a:pPr>
            <a:r>
              <a:rPr lang="en" sz="1100">
                <a:solidFill>
                  <a:srgbClr val="434343"/>
                </a:solidFill>
              </a:rPr>
              <a:t>버거지수와 인구수 간의 선형 관계에서 벗어난 특이점 지역을 분석한 결과, 대부분 유동인구가 많은 지역임을 알 수 있었다. </a:t>
            </a:r>
            <a:endParaRPr sz="11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46"/>
          <p:cNvSpPr txBox="1"/>
          <p:nvPr>
            <p:ph type="title"/>
          </p:nvPr>
        </p:nvSpPr>
        <p:spPr>
          <a:xfrm>
            <a:off x="1834525" y="357600"/>
            <a:ext cx="72735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rgbClr val="262626"/>
                </a:solidFill>
              </a:rPr>
              <a:t>한계 및 향후 개선 사항</a:t>
            </a:r>
            <a:endParaRPr sz="3000">
              <a:solidFill>
                <a:srgbClr val="262626"/>
              </a:solidFill>
            </a:endParaRPr>
          </a:p>
        </p:txBody>
      </p:sp>
      <p:sp>
        <p:nvSpPr>
          <p:cNvPr id="423" name="Google Shape;423;p46"/>
          <p:cNvSpPr txBox="1"/>
          <p:nvPr/>
        </p:nvSpPr>
        <p:spPr>
          <a:xfrm>
            <a:off x="1951225" y="1004850"/>
            <a:ext cx="7040100" cy="225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</a:rPr>
              <a:t>✔️ 맘스터치</a:t>
            </a:r>
            <a:r>
              <a:rPr lang="en" sz="1700">
                <a:solidFill>
                  <a:srgbClr val="434343"/>
                </a:solidFill>
              </a:rPr>
              <a:t>를 포함한 버거지수 고안</a:t>
            </a:r>
            <a:endParaRPr sz="17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최근 </a:t>
            </a:r>
            <a:r>
              <a:rPr lang="en" sz="1200" u="sng">
                <a:solidFill>
                  <a:schemeClr val="hlink"/>
                </a:solidFill>
                <a:hlinkClick r:id="rId3"/>
              </a:rPr>
              <a:t>기사</a:t>
            </a:r>
            <a:r>
              <a:rPr lang="en" sz="1200">
                <a:solidFill>
                  <a:srgbClr val="434343"/>
                </a:solidFill>
              </a:rPr>
              <a:t>를 보면 2021년 7월 기준 롯데리아 매장수 1333개, 맘스터치 1338곳으로 국내 최초의 버거 프랜차이즈로 출범 이후 매장수 1위를 줄곧 지켜온 롯데리아를 맘스터치가 앞질렀다. 따라서 앞으로 맘스터치의 영향을 무시할 수는 없을 것이다. </a:t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>
                <a:solidFill>
                  <a:srgbClr val="434343"/>
                </a:solidFill>
              </a:rPr>
              <a:t>✔️ 브랜드별 가맹점 개설 조건 조사</a:t>
            </a:r>
            <a:endParaRPr sz="1700">
              <a:solidFill>
                <a:srgbClr val="434343"/>
              </a:solidFill>
            </a:endParaRPr>
          </a:p>
          <a:p>
            <a:pPr indent="-3048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Char char="-"/>
            </a:pPr>
            <a:r>
              <a:rPr lang="en" sz="1200">
                <a:solidFill>
                  <a:srgbClr val="434343"/>
                </a:solidFill>
              </a:rPr>
              <a:t>버거 가맹점은 주변 상권이나 유동인구, 경쟁 음식점의 유무 등에 영향을 받을 수 있기 때문에, 이에 대한 추가 분석을 진행하면 버거 매장 분포에 대한 인사이트를 얻을 수 있을 것으로 기대된다. </a:t>
            </a:r>
            <a:endParaRPr sz="1200">
              <a:solidFill>
                <a:srgbClr val="434343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47"/>
          <p:cNvSpPr txBox="1"/>
          <p:nvPr>
            <p:ph idx="1" type="body"/>
          </p:nvPr>
        </p:nvSpPr>
        <p:spPr>
          <a:xfrm>
            <a:off x="0" y="3283446"/>
            <a:ext cx="9144000" cy="576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b="0" i="0" lang="en" sz="32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0" i="0" sz="32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47"/>
          <p:cNvSpPr txBox="1"/>
          <p:nvPr>
            <p:ph idx="2" type="body"/>
          </p:nvPr>
        </p:nvSpPr>
        <p:spPr>
          <a:xfrm>
            <a:off x="-148" y="3894014"/>
            <a:ext cx="9144000" cy="288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Font typeface="Arial"/>
              <a:buNone/>
            </a:pPr>
            <a:r>
              <a:rPr lang="en" sz="2000">
                <a:solidFill>
                  <a:schemeClr val="lt1"/>
                </a:solidFill>
              </a:rPr>
              <a:t>감사합니다 </a:t>
            </a:r>
            <a:endParaRPr i="0" sz="2000" u="none" cap="none" strike="noStrike">
              <a:solidFill>
                <a:schemeClr val="lt1"/>
              </a:solidFill>
            </a:endParaRPr>
          </a:p>
        </p:txBody>
      </p:sp>
      <p:sp>
        <p:nvSpPr>
          <p:cNvPr id="430" name="Google Shape;430;p47"/>
          <p:cNvSpPr txBox="1"/>
          <p:nvPr/>
        </p:nvSpPr>
        <p:spPr>
          <a:xfrm>
            <a:off x="19050" y="4216600"/>
            <a:ext cx="91056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3"/>
              </a:rPr>
              <a:t>GitHub</a:t>
            </a:r>
            <a:r>
              <a:rPr lang="en" sz="1000">
                <a:solidFill>
                  <a:schemeClr val="lt1"/>
                </a:solidFill>
              </a:rPr>
              <a:t> 프로젝트 깃허브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u="sng">
                <a:solidFill>
                  <a:schemeClr val="hlink"/>
                </a:solidFill>
                <a:hlinkClick r:id="rId4"/>
              </a:rPr>
              <a:t>김남은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5"/>
              </a:rPr>
              <a:t>김동화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6"/>
              </a:rPr>
              <a:t>김민수</a:t>
            </a:r>
            <a:r>
              <a:rPr lang="en" sz="1000">
                <a:solidFill>
                  <a:schemeClr val="lt1"/>
                </a:solidFill>
              </a:rPr>
              <a:t> </a:t>
            </a:r>
            <a:r>
              <a:rPr lang="en" sz="1000" u="sng">
                <a:solidFill>
                  <a:schemeClr val="hlink"/>
                </a:solidFill>
                <a:hlinkClick r:id="rId7"/>
              </a:rPr>
              <a:t>최민혁</a:t>
            </a:r>
            <a:endParaRPr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8"/>
          <p:cNvSpPr txBox="1"/>
          <p:nvPr>
            <p:ph type="title"/>
          </p:nvPr>
        </p:nvSpPr>
        <p:spPr>
          <a:xfrm>
            <a:off x="236328" y="252725"/>
            <a:ext cx="88716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참고문헌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436" name="Google Shape;436;p48"/>
          <p:cNvSpPr txBox="1"/>
          <p:nvPr>
            <p:ph idx="1" type="subTitle"/>
          </p:nvPr>
        </p:nvSpPr>
        <p:spPr>
          <a:xfrm>
            <a:off x="0" y="731000"/>
            <a:ext cx="9108300" cy="4481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" sz="1000">
                <a:solidFill>
                  <a:schemeClr val="lt1"/>
                </a:solidFill>
              </a:rPr>
              <a:t>장혜식, “터미널엔 롯데리아, 동네에 맥도날드, 강남에 버거킹..?”</a:t>
            </a:r>
            <a:r>
              <a:rPr lang="en" sz="1000">
                <a:solidFill>
                  <a:schemeClr val="lt1"/>
                </a:solidFill>
              </a:rPr>
              <a:t>, (2021-07-08) </a:t>
            </a:r>
            <a:r>
              <a:rPr lang="en" sz="1000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http://openlook.org/wp/does-lotteria-locate-different/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" sz="1000">
                <a:solidFill>
                  <a:schemeClr val="lt1"/>
                </a:solidFill>
              </a:rPr>
              <a:t>장혜식, “"버거 지수"는 진짜 도시의 발전 수준을 반영할까?”, (2021-07-08) </a:t>
            </a:r>
            <a:r>
              <a:rPr lang="en" sz="1000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https://nbviewer.jupyter.org/gist/hyeshik/cf9f3d7686e07eedbfda?revision=6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" sz="1000">
                <a:solidFill>
                  <a:schemeClr val="lt1"/>
                </a:solidFill>
              </a:rPr>
              <a:t>김동우, “</a:t>
            </a:r>
            <a:r>
              <a:rPr lang="en" sz="1000">
                <a:solidFill>
                  <a:schemeClr val="lt1"/>
                </a:solidFill>
                <a:uFill>
                  <a:noFill/>
                </a:u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[단독] “잔인하게 정확하다” 도시 발전 수준 나타내는 버거지수 등장…  강남 서초가 갑?</a:t>
            </a:r>
            <a:r>
              <a:rPr lang="en" sz="1000">
                <a:solidFill>
                  <a:schemeClr val="lt1"/>
                </a:solidFill>
              </a:rPr>
              <a:t>” , 국민일보, 2015-01-27 </a:t>
            </a:r>
            <a:r>
              <a:rPr lang="en" sz="1000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https://news.naver.com/main/read.nhn?mode=LSD&amp;mid=sec&amp;sid1=101&amp;oid=005&amp;aid=0000732000</a:t>
            </a:r>
            <a:r>
              <a:rPr lang="en" sz="1000">
                <a:solidFill>
                  <a:schemeClr val="lt1"/>
                </a:solidFill>
              </a:rPr>
              <a:t>, (2021-07-08) </a:t>
            </a:r>
            <a:endParaRPr sz="1000"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흔한영덕, “롯데리아 로고", </a:t>
            </a:r>
            <a:r>
              <a:rPr lang="en" sz="1050" u="sng">
                <a:solidFill>
                  <a:schemeClr val="lt1"/>
                </a:solidFill>
                <a:hlinkClick r:id="rId8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https://m.blog.naver.com/PostView.naver?isHttpsRedirect=true&amp;blogId=dushf74&amp;logNo=221564031630</a:t>
            </a:r>
            <a:r>
              <a:rPr lang="en" sz="1050">
                <a:solidFill>
                  <a:schemeClr val="lt1"/>
                </a:solidFill>
                <a:uFill>
                  <a:noFill/>
                </a:uFill>
                <a:hlinkClick r:id="rId9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, (2021-07-08)</a:t>
            </a:r>
            <a:endParaRPr>
              <a:solidFill>
                <a:schemeClr val="lt1"/>
              </a:solidFill>
            </a:endParaRPr>
          </a:p>
          <a:p>
            <a:pPr indent="-2921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-"/>
            </a:pPr>
            <a:r>
              <a:rPr lang="en" sz="1050">
                <a:solidFill>
                  <a:schemeClr val="lt1"/>
                </a:solidFill>
              </a:rPr>
              <a:t>먹스타 유니쿠쿠, “맥도날드 로고", </a:t>
            </a:r>
            <a:r>
              <a:rPr lang="en" sz="1050" u="sng">
                <a:solidFill>
                  <a:schemeClr val="lt1"/>
                </a:solidFill>
                <a:hlinkClick r:id="rId10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https://m.blog.naver.com/PostView.naver?isHttpsRedirect=true&amp;blogId=ppanppane&amp;logNo=220678651893</a:t>
            </a:r>
            <a:r>
              <a:rPr lang="en" sz="1050">
                <a:solidFill>
                  <a:schemeClr val="lt1"/>
                </a:solidFill>
              </a:rPr>
              <a:t>, (2021-07-08)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</a:pPr>
            <a:r>
              <a:rPr lang="en" sz="1050">
                <a:solidFill>
                  <a:schemeClr val="lt1"/>
                </a:solidFill>
              </a:rPr>
              <a:t>지적인 H.Z., “버거킹 로고", </a:t>
            </a:r>
            <a:r>
              <a:rPr lang="en" sz="1050" u="sng">
                <a:solidFill>
                  <a:schemeClr val="lt1"/>
                </a:solidFill>
                <a:hlinkClick r:id="rId11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https://harrison-jo.tistory.com/633</a:t>
            </a:r>
            <a:r>
              <a:rPr lang="en" sz="1050">
                <a:solidFill>
                  <a:schemeClr val="lt1"/>
                </a:solidFill>
              </a:rPr>
              <a:t>, 2021-07-08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</a:pPr>
            <a:r>
              <a:rPr lang="en" sz="1050">
                <a:solidFill>
                  <a:schemeClr val="lt1"/>
                </a:solidFill>
              </a:rPr>
              <a:t>forerer,  “KFC 로고", </a:t>
            </a:r>
            <a:r>
              <a:rPr lang="en" sz="1050" u="sng">
                <a:solidFill>
                  <a:schemeClr val="lt1"/>
                </a:solidFill>
                <a:hlinkClick r:id="rId1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https://blog.daum.net/kbh4686/7759103</a:t>
            </a:r>
            <a:r>
              <a:rPr lang="en" sz="1050">
                <a:solidFill>
                  <a:schemeClr val="lt1"/>
                </a:solidFill>
              </a:rPr>
              <a:t>, (2021-07-08)</a:t>
            </a:r>
            <a:endParaRPr sz="1050">
              <a:solidFill>
                <a:schemeClr val="lt1"/>
              </a:solidFill>
            </a:endParaRPr>
          </a:p>
          <a:p>
            <a:pPr indent="-295275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50"/>
              <a:buChar char="-"/>
            </a:pPr>
            <a:r>
              <a:rPr lang="en" sz="1050">
                <a:solidFill>
                  <a:schemeClr val="lt1"/>
                </a:solidFill>
              </a:rPr>
              <a:t>정종훈</a:t>
            </a:r>
            <a:r>
              <a:rPr lang="en" sz="1000">
                <a:solidFill>
                  <a:schemeClr val="lt1"/>
                </a:solidFill>
              </a:rPr>
              <a:t>, “</a:t>
            </a:r>
            <a:r>
              <a:rPr lang="en" sz="1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지방소멸 공포, 수도권까지 덮쳤다···"여주시도 사라질 위기", 중앙일보, 2019-11-14, </a:t>
            </a:r>
            <a:r>
              <a:rPr lang="en" sz="1000" u="sng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  <a:hlinkClick r:id="rId1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https://news.joins.com/article/23632806</a:t>
            </a:r>
            <a:r>
              <a:rPr lang="en" sz="1000">
                <a:solidFill>
                  <a:schemeClr val="lt1"/>
                </a:solidFill>
                <a:latin typeface="Dotum"/>
                <a:ea typeface="Dotum"/>
                <a:cs typeface="Dotum"/>
                <a:sym typeface="Dotum"/>
              </a:rPr>
              <a:t>, (2021-07-08)</a:t>
            </a:r>
            <a:endParaRPr sz="1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lt1"/>
              </a:solidFill>
              <a:latin typeface="Dotum"/>
              <a:ea typeface="Dotum"/>
              <a:cs typeface="Dotum"/>
              <a:sym typeface="Dotum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이거 기사에 나와있다 매장 수! </a:t>
            </a:r>
            <a:r>
              <a:rPr lang="en" sz="1000" u="sng">
                <a:solidFill>
                  <a:schemeClr val="hlink"/>
                </a:solidFill>
                <a:hlinkClick r:id="rId14"/>
              </a:rPr>
              <a:t>https://www.chosun.com/economy/economy_general/2021/07/08/GM757V23VNAO3PKGGHMT4C52WM/</a:t>
            </a:r>
            <a:endParaRPr sz="1000"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lt1"/>
                </a:solidFill>
              </a:rPr>
              <a:t>코드 참고한 페이지 </a:t>
            </a:r>
            <a:r>
              <a:rPr lang="en" sz="1000" u="sng">
                <a:solidFill>
                  <a:schemeClr val="hlink"/>
                </a:solidFill>
                <a:hlinkClick r:id="rId15"/>
              </a:rPr>
              <a:t>https://porimp.tistory.com/entry/%EB%8D%B0%EC%9D%B4%ED%84%B0-%EB%B6%84%EC%84%9D-2020%EB%85%84%EB%8F%84-%EB%B2%84%EA%B1%B0%EC%A7%80%EC%88%98-%EB%A7%8C%EB%93%A4%EA%B8%B02?category=811503</a:t>
            </a:r>
            <a:endParaRPr sz="1000">
              <a:solidFill>
                <a:schemeClr val="dk1"/>
              </a:solidFill>
            </a:endParaRPr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</a:endParaRPr>
          </a:p>
        </p:txBody>
      </p:sp>
      <p:cxnSp>
        <p:nvCxnSpPr>
          <p:cNvPr id="437" name="Google Shape;437;p48"/>
          <p:cNvCxnSpPr/>
          <p:nvPr/>
        </p:nvCxnSpPr>
        <p:spPr>
          <a:xfrm>
            <a:off x="201825" y="867325"/>
            <a:ext cx="74295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3532275" y="1970650"/>
            <a:ext cx="5567400" cy="118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-419100" lvl="0" marL="45720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AutoNum type="arabicPeriod"/>
            </a:pPr>
            <a:r>
              <a:rPr lang="en" sz="3000">
                <a:solidFill>
                  <a:schemeClr val="dk1"/>
                </a:solidFill>
              </a:rPr>
              <a:t>주제 선정 배경 및 목표</a:t>
            </a:r>
            <a:endParaRPr b="0" i="0" sz="3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/>
          <p:nvPr>
            <p:ph idx="1" type="subTitle"/>
          </p:nvPr>
        </p:nvSpPr>
        <p:spPr>
          <a:xfrm>
            <a:off x="1698375" y="807149"/>
            <a:ext cx="7409700" cy="25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1500">
                <a:solidFill>
                  <a:schemeClr val="dk1"/>
                </a:solidFill>
              </a:rPr>
              <a:t>버거지수가 실제로 도시 발전을 나타낼까?</a:t>
            </a:r>
            <a:endParaRPr b="1" i="0" sz="1500" u="none" cap="none" strike="noStrike">
              <a:solidFill>
                <a:schemeClr val="dk1"/>
              </a:solidFill>
            </a:endParaRPr>
          </a:p>
        </p:txBody>
      </p:sp>
      <p:sp>
        <p:nvSpPr>
          <p:cNvPr id="160" name="Google Shape;160;p25"/>
          <p:cNvSpPr/>
          <p:nvPr/>
        </p:nvSpPr>
        <p:spPr>
          <a:xfrm>
            <a:off x="2051720" y="1259631"/>
            <a:ext cx="3106318" cy="3493162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1" name="Google Shape;161;p25"/>
          <p:cNvGrpSpPr/>
          <p:nvPr/>
        </p:nvGrpSpPr>
        <p:grpSpPr>
          <a:xfrm>
            <a:off x="2105375" y="1420436"/>
            <a:ext cx="3052800" cy="3471739"/>
            <a:chOff x="2102732" y="1367989"/>
            <a:chExt cx="3052800" cy="3471739"/>
          </a:xfrm>
        </p:grpSpPr>
        <p:sp>
          <p:nvSpPr>
            <p:cNvPr id="162" name="Google Shape;162;p25"/>
            <p:cNvSpPr txBox="1"/>
            <p:nvPr/>
          </p:nvSpPr>
          <p:spPr>
            <a:xfrm>
              <a:off x="2272433" y="1367989"/>
              <a:ext cx="26596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lt1"/>
                  </a:solidFill>
                </a:rPr>
                <a:t>배경</a:t>
              </a:r>
              <a:endParaRPr b="1" sz="1500">
                <a:solidFill>
                  <a:schemeClr val="lt1"/>
                </a:solidFill>
              </a:endParaRPr>
            </a:p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chemeClr val="lt1"/>
                </a:solidFill>
              </a:endParaRPr>
            </a:p>
          </p:txBody>
        </p:sp>
        <p:sp>
          <p:nvSpPr>
            <p:cNvPr id="163" name="Google Shape;163;p25"/>
            <p:cNvSpPr txBox="1"/>
            <p:nvPr/>
          </p:nvSpPr>
          <p:spPr>
            <a:xfrm>
              <a:off x="2102732" y="3362828"/>
              <a:ext cx="3052800" cy="147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</a:t>
              </a:r>
              <a:r>
                <a:rPr lang="en" sz="1100">
                  <a:solidFill>
                    <a:schemeClr val="lt1"/>
                  </a:solidFill>
                </a:rPr>
                <a:t>인터넷 밈(Meme)으로부터 나온 버거지수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위의 가설을 주제로 한 네티즌이 2015년에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      분석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흥미로운 주제, 직접 분석을 해보자는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취지에서 시작 !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164" name="Google Shape;164;p25"/>
          <p:cNvSpPr/>
          <p:nvPr/>
        </p:nvSpPr>
        <p:spPr>
          <a:xfrm>
            <a:off x="5443411" y="1258740"/>
            <a:ext cx="3106318" cy="3493162"/>
          </a:xfrm>
          <a:prstGeom prst="roundRect">
            <a:avLst>
              <a:gd fmla="val 6712" name="adj"/>
            </a:avLst>
          </a:prstGeom>
          <a:solidFill>
            <a:srgbClr val="FD2906"/>
          </a:solidFill>
          <a:ln cap="flat" cmpd="sng" w="381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65" name="Google Shape;165;p25"/>
          <p:cNvGrpSpPr/>
          <p:nvPr/>
        </p:nvGrpSpPr>
        <p:grpSpPr>
          <a:xfrm>
            <a:off x="5666767" y="1419545"/>
            <a:ext cx="2659607" cy="3171680"/>
            <a:chOff x="2272433" y="1367989"/>
            <a:chExt cx="2659607" cy="3171680"/>
          </a:xfrm>
        </p:grpSpPr>
        <p:sp>
          <p:nvSpPr>
            <p:cNvPr id="166" name="Google Shape;166;p25"/>
            <p:cNvSpPr txBox="1"/>
            <p:nvPr/>
          </p:nvSpPr>
          <p:spPr>
            <a:xfrm>
              <a:off x="2272433" y="1367989"/>
              <a:ext cx="2659607" cy="307777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b="1" lang="en" sz="1500">
                  <a:solidFill>
                    <a:schemeClr val="lt1"/>
                  </a:solidFill>
                </a:rPr>
                <a:t>목표</a:t>
              </a:r>
              <a:endParaRPr b="1" sz="17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7" name="Google Shape;167;p25"/>
            <p:cNvSpPr txBox="1"/>
            <p:nvPr/>
          </p:nvSpPr>
          <p:spPr>
            <a:xfrm>
              <a:off x="2272441" y="1781769"/>
              <a:ext cx="2659500" cy="2757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버거지수와 도시 발전 지표의 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>
                  <a:solidFill>
                    <a:schemeClr val="lt1"/>
                  </a:solidFill>
                </a:rPr>
                <a:t>      상관관계를 분석해보자 !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t/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✔️ 2015년도의 결과와 우리가 검증한</a:t>
              </a:r>
              <a:endParaRPr sz="1100">
                <a:solidFill>
                  <a:schemeClr val="lt1"/>
                </a:solidFill>
              </a:endParaRPr>
            </a:p>
            <a:p>
              <a:pPr indent="0" lvl="0" marL="0" rtl="0" algn="l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Font typeface="Arial"/>
                <a:buNone/>
              </a:pPr>
              <a:r>
                <a:rPr lang="en" sz="1100">
                  <a:solidFill>
                    <a:schemeClr val="lt1"/>
                  </a:solidFill>
                </a:rPr>
                <a:t>      결과가 어떻게 변하였나?     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그렇다면, 그 결과의 차이는  </a:t>
              </a:r>
              <a:br>
                <a:rPr lang="en" sz="1100">
                  <a:solidFill>
                    <a:schemeClr val="lt1"/>
                  </a:solidFill>
                </a:rPr>
              </a:br>
              <a:r>
                <a:rPr lang="en" sz="1100">
                  <a:solidFill>
                    <a:schemeClr val="lt1"/>
                  </a:solidFill>
                </a:rPr>
                <a:t>      무엇인가?</a:t>
              </a:r>
              <a:endParaRPr sz="1100">
                <a:solidFill>
                  <a:schemeClr val="lt1"/>
                </a:solidFill>
              </a:endParaRPr>
            </a:p>
          </p:txBody>
        </p:sp>
      </p:grpSp>
      <p:sp>
        <p:nvSpPr>
          <p:cNvPr id="168" name="Google Shape;168;p25"/>
          <p:cNvSpPr txBox="1"/>
          <p:nvPr>
            <p:ph type="title"/>
          </p:nvPr>
        </p:nvSpPr>
        <p:spPr>
          <a:xfrm>
            <a:off x="1710198" y="176525"/>
            <a:ext cx="73977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1" lang="en" sz="3000">
                <a:solidFill>
                  <a:schemeClr val="dk1"/>
                </a:solidFill>
              </a:rPr>
              <a:t>주제 선정</a:t>
            </a:r>
            <a:endParaRPr b="1" sz="3000"/>
          </a:p>
        </p:txBody>
      </p:sp>
      <p:pic>
        <p:nvPicPr>
          <p:cNvPr id="169" name="Google Shape;16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75075" y="1833326"/>
            <a:ext cx="2659600" cy="14768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70" name="Google Shape;170;p25"/>
          <p:cNvCxnSpPr/>
          <p:nvPr/>
        </p:nvCxnSpPr>
        <p:spPr>
          <a:xfrm>
            <a:off x="2260125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71" name="Google Shape;171;p25"/>
          <p:cNvCxnSpPr/>
          <p:nvPr/>
        </p:nvCxnSpPr>
        <p:spPr>
          <a:xfrm>
            <a:off x="5651813" y="1765475"/>
            <a:ext cx="2689500" cy="0"/>
          </a:xfrm>
          <a:prstGeom prst="straightConnector1">
            <a:avLst/>
          </a:prstGeom>
          <a:noFill/>
          <a:ln cap="flat" cmpd="sng" w="2857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6"/>
          <p:cNvSpPr/>
          <p:nvPr/>
        </p:nvSpPr>
        <p:spPr>
          <a:xfrm>
            <a:off x="0" y="5150"/>
            <a:ext cx="9144000" cy="3222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6"/>
          <p:cNvSpPr/>
          <p:nvPr/>
        </p:nvSpPr>
        <p:spPr>
          <a:xfrm>
            <a:off x="6322900" y="933700"/>
            <a:ext cx="2821200" cy="42099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78" name="Google Shape;178;p26"/>
          <p:cNvGrpSpPr/>
          <p:nvPr/>
        </p:nvGrpSpPr>
        <p:grpSpPr>
          <a:xfrm>
            <a:off x="167500" y="3276925"/>
            <a:ext cx="6031519" cy="1749327"/>
            <a:chOff x="2551706" y="3897258"/>
            <a:chExt cx="1480200" cy="1494002"/>
          </a:xfrm>
        </p:grpSpPr>
        <p:sp>
          <p:nvSpPr>
            <p:cNvPr id="179" name="Google Shape;179;p26"/>
            <p:cNvSpPr txBox="1"/>
            <p:nvPr/>
          </p:nvSpPr>
          <p:spPr>
            <a:xfrm>
              <a:off x="2551706" y="4168459"/>
              <a:ext cx="1480200" cy="122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✔️ 수도권과 광역시 중심에 높은 버거지수</a:t>
              </a:r>
              <a:endParaRPr sz="1300">
                <a:solidFill>
                  <a:schemeClr val="lt1"/>
                </a:solidFill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Char char="-"/>
              </a:pPr>
              <a:r>
                <a:rPr lang="en" sz="1300">
                  <a:solidFill>
                    <a:schemeClr val="lt1"/>
                  </a:solidFill>
                </a:rPr>
                <a:t>버거지수의 분모에 해당하는 롯데리아는 전국적으로 분포 - 매장수가 다른 브랜드에 비해 월등히 많음</a:t>
              </a:r>
              <a:endParaRPr sz="1300">
                <a:solidFill>
                  <a:schemeClr val="lt1"/>
                </a:solidFill>
              </a:endParaRPr>
            </a:p>
            <a:p>
              <a:pPr indent="-311150" lvl="0" marL="45720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300"/>
                <a:buChar char="-"/>
              </a:pPr>
              <a:r>
                <a:rPr lang="en" sz="1300">
                  <a:solidFill>
                    <a:schemeClr val="lt1"/>
                  </a:solidFill>
                </a:rPr>
                <a:t>버거지수의 분자에 해당하는 BKM(버거킹+KFC+맥도날드)는 수도권과 광역시에 집중적으로 분포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300">
                  <a:solidFill>
                    <a:schemeClr val="lt1"/>
                  </a:solidFill>
                </a:rPr>
                <a:t>✔️ 버거지수가 인구밀도와의 상관관계를 가진다.</a:t>
              </a:r>
              <a:endParaRPr sz="1300">
                <a:solidFill>
                  <a:schemeClr val="lt1"/>
                </a:solidFill>
              </a:endParaRPr>
            </a:p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300">
                <a:solidFill>
                  <a:schemeClr val="lt1"/>
                </a:solidFill>
              </a:endParaRPr>
            </a:p>
          </p:txBody>
        </p:sp>
        <p:sp>
          <p:nvSpPr>
            <p:cNvPr id="180" name="Google Shape;180;p26"/>
            <p:cNvSpPr txBox="1"/>
            <p:nvPr/>
          </p:nvSpPr>
          <p:spPr>
            <a:xfrm>
              <a:off x="2551706" y="3897258"/>
              <a:ext cx="1480200" cy="271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lt1"/>
                  </a:solidFill>
                </a:rPr>
                <a:t>2015년도의 분석 결과</a:t>
              </a:r>
              <a:endParaRPr b="1" sz="16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81" name="Google Shape;181;p26"/>
          <p:cNvPicPr preferRelativeResize="0"/>
          <p:nvPr/>
        </p:nvPicPr>
        <p:blipFill rotWithShape="1">
          <a:blip r:embed="rId3">
            <a:alphaModFix/>
          </a:blip>
          <a:srcRect b="950" l="0" r="0" t="0"/>
          <a:stretch/>
        </p:blipFill>
        <p:spPr>
          <a:xfrm>
            <a:off x="228600" y="5150"/>
            <a:ext cx="1994375" cy="31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22970" y="20513"/>
            <a:ext cx="3950705" cy="3192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2700" y="172638"/>
            <a:ext cx="2781300" cy="19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81750" y="2283175"/>
            <a:ext cx="2743200" cy="274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7"/>
          <p:cNvSpPr txBox="1"/>
          <p:nvPr>
            <p:ph idx="1" type="body"/>
          </p:nvPr>
        </p:nvSpPr>
        <p:spPr>
          <a:xfrm>
            <a:off x="3537400" y="1970650"/>
            <a:ext cx="5562300" cy="1214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en" sz="3000">
                <a:solidFill>
                  <a:schemeClr val="dk1"/>
                </a:solidFill>
              </a:rPr>
              <a:t>2. 데이터 설명 및 전처리 과정</a:t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28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23750" r="23750" t="0"/>
          <a:stretch/>
        </p:blipFill>
        <p:spPr>
          <a:xfrm>
            <a:off x="1045497" y="29230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5" name="Google Shape;195;p28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2149" y="29230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6" name="Google Shape;196;p28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3061" r="13061" t="0"/>
          <a:stretch/>
        </p:blipFill>
        <p:spPr>
          <a:xfrm>
            <a:off x="4874994" y="2923075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197" name="Google Shape;197;p28"/>
          <p:cNvPicPr preferRelativeResize="0"/>
          <p:nvPr>
            <p:ph idx="5" type="pic"/>
          </p:nvPr>
        </p:nvPicPr>
        <p:blipFill rotWithShape="1">
          <a:blip r:embed="rId6">
            <a:alphaModFix/>
          </a:blip>
          <a:srcRect b="0" l="12502" r="12495" t="0"/>
          <a:stretch/>
        </p:blipFill>
        <p:spPr>
          <a:xfrm>
            <a:off x="6751654" y="2923080"/>
            <a:ext cx="1311900" cy="1332300"/>
          </a:xfrm>
          <a:prstGeom prst="ellipse">
            <a:avLst/>
          </a:prstGeom>
          <a:solidFill>
            <a:srgbClr val="D8D8D8"/>
          </a:solidFill>
          <a:ln cap="flat" cmpd="sng" w="38100">
            <a:solidFill>
              <a:srgbClr val="3F3F3F"/>
            </a:solidFill>
            <a:prstDash val="solid"/>
            <a:round/>
            <a:headEnd len="sm" w="sm" type="none"/>
            <a:tailEnd len="sm" w="sm" type="none"/>
          </a:ln>
        </p:spPr>
      </p:pic>
      <p:grpSp>
        <p:nvGrpSpPr>
          <p:cNvPr id="198" name="Google Shape;198;p28"/>
          <p:cNvGrpSpPr/>
          <p:nvPr/>
        </p:nvGrpSpPr>
        <p:grpSpPr>
          <a:xfrm>
            <a:off x="1045600" y="4377320"/>
            <a:ext cx="1375029" cy="544208"/>
            <a:chOff x="3779894" y="3327771"/>
            <a:chExt cx="1584317" cy="673609"/>
          </a:xfrm>
        </p:grpSpPr>
        <p:sp>
          <p:nvSpPr>
            <p:cNvPr id="199" name="Google Shape;199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7"/>
                </a:rPr>
                <a:t>롯데리아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p28"/>
            <p:cNvSpPr txBox="1"/>
            <p:nvPr/>
          </p:nvSpPr>
          <p:spPr>
            <a:xfrm>
              <a:off x="3779894" y="3646480"/>
              <a:ext cx="1584300" cy="354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sz="1200">
                  <a:solidFill>
                    <a:srgbClr val="FDDD06"/>
                  </a:solidFill>
                </a:rPr>
                <a:t>공식 홈페이지</a:t>
              </a:r>
              <a:endParaRPr b="1" sz="1200">
                <a:solidFill>
                  <a:srgbClr val="FDDD06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sz="1200">
                  <a:solidFill>
                    <a:srgbClr val="FDDD06"/>
                  </a:solidFill>
                </a:rPr>
                <a:t>네이버 검색</a:t>
              </a:r>
              <a:endParaRPr b="1" sz="12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1" name="Google Shape;201;p28"/>
          <p:cNvGrpSpPr/>
          <p:nvPr/>
        </p:nvGrpSpPr>
        <p:grpSpPr>
          <a:xfrm>
            <a:off x="2891900" y="4377320"/>
            <a:ext cx="1375014" cy="459109"/>
            <a:chOff x="3779911" y="3327771"/>
            <a:chExt cx="1584300" cy="568275"/>
          </a:xfrm>
        </p:grpSpPr>
        <p:sp>
          <p:nvSpPr>
            <p:cNvPr id="202" name="Google Shape;202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>
                  <a:solidFill>
                    <a:srgbClr val="3F3F3F"/>
                  </a:solidFill>
                </a:rPr>
                <a:t> </a:t>
              </a:r>
              <a:r>
                <a:rPr b="1" lang="en" u="sng">
                  <a:solidFill>
                    <a:schemeClr val="hlink"/>
                  </a:solidFill>
                  <a:hlinkClick r:id="rId8"/>
                </a:rPr>
                <a:t>맥도날드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4" name="Google Shape;204;p28"/>
          <p:cNvGrpSpPr/>
          <p:nvPr/>
        </p:nvGrpSpPr>
        <p:grpSpPr>
          <a:xfrm>
            <a:off x="4844449" y="4377320"/>
            <a:ext cx="1375014" cy="459109"/>
            <a:chOff x="3779911" y="3327771"/>
            <a:chExt cx="1584300" cy="568275"/>
          </a:xfrm>
        </p:grpSpPr>
        <p:sp>
          <p:nvSpPr>
            <p:cNvPr id="205" name="Google Shape;205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3F3F3F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9"/>
                </a:rPr>
                <a:t>버거킹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28"/>
          <p:cNvGrpSpPr/>
          <p:nvPr/>
        </p:nvGrpSpPr>
        <p:grpSpPr>
          <a:xfrm>
            <a:off x="6720799" y="4377320"/>
            <a:ext cx="1375014" cy="459109"/>
            <a:chOff x="3779911" y="3327771"/>
            <a:chExt cx="1584300" cy="568275"/>
          </a:xfrm>
        </p:grpSpPr>
        <p:sp>
          <p:nvSpPr>
            <p:cNvPr id="208" name="Google Shape;208;p28"/>
            <p:cNvSpPr txBox="1"/>
            <p:nvPr/>
          </p:nvSpPr>
          <p:spPr>
            <a:xfrm>
              <a:off x="3779911" y="3327771"/>
              <a:ext cx="1584300" cy="246000"/>
            </a:xfrm>
            <a:prstGeom prst="rect">
              <a:avLst/>
            </a:prstGeom>
            <a:solidFill>
              <a:srgbClr val="FDDD06"/>
            </a:solidFill>
            <a:ln cap="flat" cmpd="sng" w="1905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 u="sng">
                  <a:solidFill>
                    <a:schemeClr val="hlink"/>
                  </a:solidFill>
                  <a:hlinkClick r:id="rId10"/>
                </a:rPr>
                <a:t>KFC</a:t>
              </a:r>
              <a:endParaRPr b="1" sz="14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p28"/>
            <p:cNvSpPr txBox="1"/>
            <p:nvPr/>
          </p:nvSpPr>
          <p:spPr>
            <a:xfrm>
              <a:off x="3779911" y="3646446"/>
              <a:ext cx="1584300" cy="2496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Clr>
                  <a:srgbClr val="FDDD06"/>
                </a:buClr>
                <a:buFont typeface="Arial"/>
                <a:buNone/>
              </a:pPr>
              <a:r>
                <a:rPr b="1" lang="en">
                  <a:solidFill>
                    <a:srgbClr val="FDDD06"/>
                  </a:solidFill>
                </a:rPr>
                <a:t>공식 홈페이지</a:t>
              </a:r>
              <a:endParaRPr b="1" sz="1400">
                <a:solidFill>
                  <a:srgbClr val="FDDD06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10" name="Google Shape;210;p28"/>
          <p:cNvSpPr txBox="1"/>
          <p:nvPr>
            <p:ph type="title"/>
          </p:nvPr>
        </p:nvSpPr>
        <p:spPr>
          <a:xfrm>
            <a:off x="565412" y="3031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419100" lvl="0" marL="45720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AutoNum type="arabicPeriod"/>
            </a:pPr>
            <a:r>
              <a:rPr lang="en" sz="3000">
                <a:solidFill>
                  <a:schemeClr val="lt1"/>
                </a:solidFill>
              </a:rPr>
              <a:t>수집 데이터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211" name="Google Shape;211;p28"/>
          <p:cNvSpPr txBox="1"/>
          <p:nvPr>
            <p:ph idx="1" type="subTitle"/>
          </p:nvPr>
        </p:nvSpPr>
        <p:spPr>
          <a:xfrm>
            <a:off x="37588" y="909913"/>
            <a:ext cx="9066000" cy="18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Selenium, BeautifulSoup을 활용하여 데이터 수집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공식 홈페이지에 나와있는 지점명과 주소를 수집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457200" lvl="0" marL="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롯데리아 수집 주요 이슈 및 해결법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로딩 속도 저하 → while, sleep 사용하여 대기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다수의 지점이 주소가 아닌 위치 정보 → 네이버로 다시 검색</a:t>
            </a:r>
            <a:endParaRPr>
              <a:solidFill>
                <a:schemeClr val="lt1"/>
              </a:solidFill>
            </a:endParaRPr>
          </a:p>
          <a:p>
            <a:pPr indent="-31750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폐점 매장에 대한 정보 포함 → 네이버 검색된 지점명과 비교하여 폐점 매장 None 처리</a:t>
            </a:r>
            <a:endParaRPr>
              <a:solidFill>
                <a:schemeClr val="lt1"/>
              </a:solidFill>
            </a:endParaRPr>
          </a:p>
        </p:txBody>
      </p:sp>
      <p:pic>
        <p:nvPicPr>
          <p:cNvPr id="212" name="Google Shape;212;p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935912" y="1340887"/>
            <a:ext cx="2775924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28"/>
          <p:cNvSpPr txBox="1"/>
          <p:nvPr/>
        </p:nvSpPr>
        <p:spPr>
          <a:xfrm>
            <a:off x="5154650" y="909913"/>
            <a:ext cx="25914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</a:rPr>
              <a:t>수집 데이터 예시) 버거킹 지점명, 주소</a:t>
            </a:r>
            <a:endParaRPr b="1" sz="1100">
              <a:solidFill>
                <a:schemeClr val="dk1"/>
              </a:solidFill>
            </a:endParaRPr>
          </a:p>
        </p:txBody>
      </p:sp>
      <p:sp>
        <p:nvSpPr>
          <p:cNvPr id="214" name="Google Shape;214;p28"/>
          <p:cNvSpPr/>
          <p:nvPr/>
        </p:nvSpPr>
        <p:spPr>
          <a:xfrm rot="-1455715">
            <a:off x="7668473" y="1062910"/>
            <a:ext cx="260668" cy="459052"/>
          </a:xfrm>
          <a:custGeom>
            <a:rect b="b" l="l" r="r" t="t"/>
            <a:pathLst>
              <a:path extrusionOk="0" h="30466" w="17949">
                <a:moveTo>
                  <a:pt x="10907" y="0"/>
                </a:moveTo>
                <a:cubicBezTo>
                  <a:pt x="15069" y="2082"/>
                  <a:pt x="19611" y="8371"/>
                  <a:pt x="17301" y="12412"/>
                </a:cubicBezTo>
                <a:cubicBezTo>
                  <a:pt x="15541" y="15491"/>
                  <a:pt x="4946" y="16958"/>
                  <a:pt x="6770" y="13917"/>
                </a:cubicBezTo>
                <a:cubicBezTo>
                  <a:pt x="7286" y="13057"/>
                  <a:pt x="8800" y="13699"/>
                  <a:pt x="9779" y="13917"/>
                </a:cubicBezTo>
                <a:cubicBezTo>
                  <a:pt x="16034" y="15307"/>
                  <a:pt x="6216" y="28912"/>
                  <a:pt x="0" y="30466"/>
                </a:cubicBezTo>
              </a:path>
            </a:pathLst>
          </a:cu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9"/>
          <p:cNvSpPr txBox="1"/>
          <p:nvPr>
            <p:ph idx="1" type="subTitle"/>
          </p:nvPr>
        </p:nvSpPr>
        <p:spPr>
          <a:xfrm>
            <a:off x="611675" y="968250"/>
            <a:ext cx="7128000" cy="389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45720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highlight>
                  <a:srgbClr val="FDDD06"/>
                </a:highlight>
              </a:rPr>
              <a:t>✔️ 통계청 공공데이터</a:t>
            </a:r>
            <a:endParaRPr>
              <a:solidFill>
                <a:schemeClr val="dk1"/>
              </a:solidFill>
              <a:highlight>
                <a:srgbClr val="FDDD06"/>
              </a:highlight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전국 16개 광역시도별  1인당 지역내총생산, 지역총소득, 개인소득 (2019년) </a:t>
            </a:r>
            <a:r>
              <a:rPr lang="en" u="sng">
                <a:solidFill>
                  <a:schemeClr val="lt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전국 16개 광역시도별 인구수, 인구밀도 (2020년) </a:t>
            </a:r>
            <a:r>
              <a:rPr lang="en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chemeClr val="lt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-"/>
            </a:pPr>
            <a:r>
              <a:rPr lang="en">
                <a:solidFill>
                  <a:schemeClr val="lt1"/>
                </a:solidFill>
              </a:rPr>
              <a:t>전국 시군구별 인구수 (2019년) </a:t>
            </a:r>
            <a:r>
              <a:rPr lang="en" u="sng">
                <a:solidFill>
                  <a:schemeClr val="lt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r>
              <a:rPr lang="en">
                <a:solidFill>
                  <a:schemeClr val="lt1"/>
                </a:solidFill>
              </a:rPr>
              <a:t> 		-  전국 시군구별 면적 (2019년) </a:t>
            </a:r>
            <a:r>
              <a:rPr lang="en" u="sng">
                <a:solidFill>
                  <a:schemeClr val="lt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링크</a:t>
            </a:r>
            <a:endParaRPr>
              <a:solidFill>
                <a:schemeClr val="lt1"/>
              </a:solidFill>
              <a:highlight>
                <a:srgbClr val="FDDD06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220" name="Google Shape;22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145075" y="1585400"/>
            <a:ext cx="3702599" cy="856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1" name="Google Shape;221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45075" y="2818688"/>
            <a:ext cx="1806800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145075" y="3858150"/>
            <a:ext cx="1918666" cy="662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973750" y="3858150"/>
            <a:ext cx="2069354" cy="662925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9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2. 활용 데이터</a:t>
            </a:r>
            <a:endParaRPr sz="3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229;p30"/>
          <p:cNvGrpSpPr/>
          <p:nvPr/>
        </p:nvGrpSpPr>
        <p:grpSpPr>
          <a:xfrm>
            <a:off x="1467825" y="1827318"/>
            <a:ext cx="1454452" cy="1190822"/>
            <a:chOff x="1320920" y="2076977"/>
            <a:chExt cx="1184504" cy="941287"/>
          </a:xfrm>
        </p:grpSpPr>
        <p:sp>
          <p:nvSpPr>
            <p:cNvPr id="230" name="Google Shape;230;p30"/>
            <p:cNvSpPr/>
            <p:nvPr/>
          </p:nvSpPr>
          <p:spPr>
            <a:xfrm flipH="1" rot="10800000">
              <a:off x="1728724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1" name="Google Shape;231;p30"/>
            <p:cNvSpPr/>
            <p:nvPr/>
          </p:nvSpPr>
          <p:spPr>
            <a:xfrm flipH="1" rot="10800000">
              <a:off x="1320920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2" name="Google Shape;232;p30"/>
            <p:cNvSpPr txBox="1"/>
            <p:nvPr/>
          </p:nvSpPr>
          <p:spPr>
            <a:xfrm>
              <a:off x="1331870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주소 분리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3" name="Google Shape;233;p30"/>
          <p:cNvGrpSpPr/>
          <p:nvPr/>
        </p:nvGrpSpPr>
        <p:grpSpPr>
          <a:xfrm>
            <a:off x="4204940" y="1827407"/>
            <a:ext cx="1532676" cy="1190822"/>
            <a:chOff x="3925692" y="2076977"/>
            <a:chExt cx="1161118" cy="941287"/>
          </a:xfrm>
        </p:grpSpPr>
        <p:sp>
          <p:nvSpPr>
            <p:cNvPr id="234" name="Google Shape;234;p30"/>
            <p:cNvSpPr/>
            <p:nvPr/>
          </p:nvSpPr>
          <p:spPr>
            <a:xfrm flipH="1" rot="10800000">
              <a:off x="4310110" y="2762964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30"/>
            <p:cNvSpPr/>
            <p:nvPr/>
          </p:nvSpPr>
          <p:spPr>
            <a:xfrm flipH="1" rot="10800000">
              <a:off x="3925692" y="2076977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30"/>
            <p:cNvSpPr txBox="1"/>
            <p:nvPr/>
          </p:nvSpPr>
          <p:spPr>
            <a:xfrm>
              <a:off x="3936642" y="2311877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브랜드별 DF 합치기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37" name="Google Shape;237;p30"/>
          <p:cNvGrpSpPr/>
          <p:nvPr/>
        </p:nvGrpSpPr>
        <p:grpSpPr>
          <a:xfrm>
            <a:off x="2730335" y="2763243"/>
            <a:ext cx="1605455" cy="1190789"/>
            <a:chOff x="2560581" y="2763080"/>
            <a:chExt cx="1235536" cy="933001"/>
          </a:xfrm>
        </p:grpSpPr>
        <p:sp>
          <p:nvSpPr>
            <p:cNvPr id="238" name="Google Shape;238;p30"/>
            <p:cNvSpPr/>
            <p:nvPr/>
          </p:nvSpPr>
          <p:spPr>
            <a:xfrm>
              <a:off x="3019417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9" name="Google Shape;239;p30"/>
            <p:cNvSpPr/>
            <p:nvPr/>
          </p:nvSpPr>
          <p:spPr>
            <a:xfrm>
              <a:off x="2650281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0" name="Google Shape;240;p30"/>
            <p:cNvSpPr txBox="1"/>
            <p:nvPr/>
          </p:nvSpPr>
          <p:spPr>
            <a:xfrm>
              <a:off x="2560581" y="3091881"/>
              <a:ext cx="10185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행정구</a:t>
              </a:r>
              <a:r>
                <a:rPr b="1" lang="en" sz="1500">
                  <a:solidFill>
                    <a:srgbClr val="3F3F3F"/>
                  </a:solidFill>
                </a:rPr>
                <a:t>역명</a:t>
              </a:r>
              <a:endParaRPr b="1" sz="1500">
                <a:solidFill>
                  <a:srgbClr val="3F3F3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통일</a:t>
              </a:r>
              <a:endParaRPr b="1" sz="1500">
                <a:solidFill>
                  <a:srgbClr val="3F3F3F"/>
                </a:solidFill>
              </a:endParaRPr>
            </a:p>
          </p:txBody>
        </p:sp>
      </p:grpSp>
      <p:grpSp>
        <p:nvGrpSpPr>
          <p:cNvPr id="241" name="Google Shape;241;p30"/>
          <p:cNvGrpSpPr/>
          <p:nvPr/>
        </p:nvGrpSpPr>
        <p:grpSpPr>
          <a:xfrm>
            <a:off x="5673542" y="2762993"/>
            <a:ext cx="1454481" cy="1190789"/>
            <a:chOff x="5228079" y="2763080"/>
            <a:chExt cx="1149424" cy="933001"/>
          </a:xfrm>
        </p:grpSpPr>
        <p:sp>
          <p:nvSpPr>
            <p:cNvPr id="242" name="Google Shape;242;p30"/>
            <p:cNvSpPr/>
            <p:nvPr/>
          </p:nvSpPr>
          <p:spPr>
            <a:xfrm>
              <a:off x="5600803" y="2763080"/>
              <a:ext cx="776700" cy="255300"/>
            </a:xfrm>
            <a:prstGeom prst="rightArrow">
              <a:avLst>
                <a:gd fmla="val 44246" name="adj1"/>
                <a:gd fmla="val 76912" name="adj2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3" name="Google Shape;243;p30"/>
            <p:cNvSpPr/>
            <p:nvPr/>
          </p:nvSpPr>
          <p:spPr>
            <a:xfrm>
              <a:off x="5228079" y="2856981"/>
              <a:ext cx="839100" cy="839100"/>
            </a:xfrm>
            <a:prstGeom prst="ellipse">
              <a:avLst/>
            </a:prstGeom>
            <a:solidFill>
              <a:srgbClr val="FDDD06"/>
            </a:solidFill>
            <a:ln cap="flat" cmpd="sng" w="63500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5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44" name="Google Shape;244;p30"/>
            <p:cNvSpPr txBox="1"/>
            <p:nvPr/>
          </p:nvSpPr>
          <p:spPr>
            <a:xfrm>
              <a:off x="5239029" y="3091881"/>
              <a:ext cx="8172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시군구/</a:t>
              </a:r>
              <a:endParaRPr b="1" sz="1500">
                <a:solidFill>
                  <a:srgbClr val="3F3F3F"/>
                </a:solidFill>
              </a:endParaRPr>
            </a:p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500">
                  <a:solidFill>
                    <a:srgbClr val="3F3F3F"/>
                  </a:solidFill>
                </a:rPr>
                <a:t>브랜드별 매장수</a:t>
              </a:r>
              <a:endParaRPr b="1" sz="1500">
                <a:solidFill>
                  <a:srgbClr val="3F3F3F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45" name="Google Shape;245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8600" y="1086087"/>
            <a:ext cx="2822303" cy="623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6" name="Google Shape;246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9824" y="4035325"/>
            <a:ext cx="2998650" cy="632505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98600" y="4667825"/>
            <a:ext cx="4481100" cy="55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</a:rPr>
              <a:t>서울특별시', '부산광역시', '대구광역시', '인천광역시', '광주광역시', '대전광역시', '울산광역시', '경기도', '강원도', '충청북도', '충청남도', '전라북도', '전라남도', '경상북도', '경상남도', '제주특별자치도'로 통일</a:t>
            </a:r>
            <a:endParaRPr sz="800"/>
          </a:p>
        </p:txBody>
      </p:sp>
      <p:pic>
        <p:nvPicPr>
          <p:cNvPr id="248" name="Google Shape;248;p30"/>
          <p:cNvPicPr preferRelativeResize="0"/>
          <p:nvPr/>
        </p:nvPicPr>
        <p:blipFill rotWithShape="1">
          <a:blip r:embed="rId5">
            <a:alphaModFix/>
          </a:blip>
          <a:srcRect b="0" l="0" r="0" t="7054"/>
          <a:stretch/>
        </p:blipFill>
        <p:spPr>
          <a:xfrm>
            <a:off x="5194900" y="4039875"/>
            <a:ext cx="2012075" cy="623400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p30"/>
          <p:cNvSpPr txBox="1"/>
          <p:nvPr/>
        </p:nvSpPr>
        <p:spPr>
          <a:xfrm>
            <a:off x="4172513" y="981750"/>
            <a:ext cx="124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DataFrame 1</a:t>
            </a:r>
            <a:endParaRPr/>
          </a:p>
        </p:txBody>
      </p:sp>
      <p:sp>
        <p:nvSpPr>
          <p:cNvPr id="250" name="Google Shape;250;p30"/>
          <p:cNvSpPr/>
          <p:nvPr/>
        </p:nvSpPr>
        <p:spPr>
          <a:xfrm rot="-5400000">
            <a:off x="4529525" y="1548850"/>
            <a:ext cx="477000" cy="801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0"/>
          <p:cNvSpPr txBox="1"/>
          <p:nvPr>
            <p:ph type="title"/>
          </p:nvPr>
        </p:nvSpPr>
        <p:spPr>
          <a:xfrm>
            <a:off x="566825" y="344850"/>
            <a:ext cx="8541000" cy="623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>
                <a:solidFill>
                  <a:schemeClr val="lt1"/>
                </a:solidFill>
              </a:rPr>
              <a:t>3</a:t>
            </a:r>
            <a:r>
              <a:rPr lang="en" sz="3000">
                <a:solidFill>
                  <a:schemeClr val="lt1"/>
                </a:solidFill>
              </a:rPr>
              <a:t>. 전처</a:t>
            </a:r>
            <a:r>
              <a:rPr lang="en" sz="3000">
                <a:solidFill>
                  <a:schemeClr val="lt1"/>
                </a:solidFill>
              </a:rPr>
              <a:t>리 과정 (1)</a:t>
            </a:r>
            <a:endParaRPr sz="3000">
              <a:solidFill>
                <a:schemeClr val="lt1"/>
              </a:solidFill>
            </a:endParaRPr>
          </a:p>
        </p:txBody>
      </p:sp>
      <p:pic>
        <p:nvPicPr>
          <p:cNvPr id="252" name="Google Shape;252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484125" y="273625"/>
            <a:ext cx="3443698" cy="181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Contents Slide Master">
  <a:themeElements>
    <a:clrScheme name="Custom 23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3F3F3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